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86" r:id="rId2"/>
    <p:sldMasterId id="2147483698" r:id="rId3"/>
    <p:sldMasterId id="2147483710" r:id="rId4"/>
  </p:sldMasterIdLst>
  <p:notesMasterIdLst>
    <p:notesMasterId r:id="rId56"/>
  </p:notesMasterIdLst>
  <p:handoutMasterIdLst>
    <p:handoutMasterId r:id="rId57"/>
  </p:handoutMasterIdLst>
  <p:sldIdLst>
    <p:sldId id="351" r:id="rId5"/>
    <p:sldId id="430" r:id="rId6"/>
    <p:sldId id="431" r:id="rId7"/>
    <p:sldId id="389" r:id="rId8"/>
    <p:sldId id="390" r:id="rId9"/>
    <p:sldId id="391" r:id="rId10"/>
    <p:sldId id="392" r:id="rId11"/>
    <p:sldId id="393" r:id="rId12"/>
    <p:sldId id="394" r:id="rId13"/>
    <p:sldId id="395" r:id="rId14"/>
    <p:sldId id="396" r:id="rId15"/>
    <p:sldId id="397" r:id="rId16"/>
    <p:sldId id="398" r:id="rId17"/>
    <p:sldId id="399" r:id="rId18"/>
    <p:sldId id="402" r:id="rId19"/>
    <p:sldId id="439" r:id="rId20"/>
    <p:sldId id="405" r:id="rId21"/>
    <p:sldId id="442" r:id="rId22"/>
    <p:sldId id="407" r:id="rId23"/>
    <p:sldId id="409" r:id="rId24"/>
    <p:sldId id="410" r:id="rId25"/>
    <p:sldId id="416" r:id="rId26"/>
    <p:sldId id="417" r:id="rId27"/>
    <p:sldId id="422" r:id="rId28"/>
    <p:sldId id="419" r:id="rId29"/>
    <p:sldId id="420" r:id="rId30"/>
    <p:sldId id="437" r:id="rId31"/>
    <p:sldId id="421" r:id="rId32"/>
    <p:sldId id="438" r:id="rId33"/>
    <p:sldId id="368" r:id="rId34"/>
    <p:sldId id="369" r:id="rId35"/>
    <p:sldId id="382" r:id="rId36"/>
    <p:sldId id="366" r:id="rId37"/>
    <p:sldId id="372" r:id="rId38"/>
    <p:sldId id="367" r:id="rId39"/>
    <p:sldId id="423" r:id="rId40"/>
    <p:sldId id="370" r:id="rId41"/>
    <p:sldId id="376" r:id="rId42"/>
    <p:sldId id="381" r:id="rId43"/>
    <p:sldId id="375" r:id="rId44"/>
    <p:sldId id="424" r:id="rId45"/>
    <p:sldId id="378" r:id="rId46"/>
    <p:sldId id="379" r:id="rId47"/>
    <p:sldId id="377" r:id="rId48"/>
    <p:sldId id="425" r:id="rId49"/>
    <p:sldId id="435" r:id="rId50"/>
    <p:sldId id="434" r:id="rId51"/>
    <p:sldId id="436" r:id="rId52"/>
    <p:sldId id="432" r:id="rId53"/>
    <p:sldId id="433" r:id="rId54"/>
    <p:sldId id="443"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eur" initials="A" lastIdx="55"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00"/>
    <a:srgbClr val="535252"/>
    <a:srgbClr val="515151"/>
    <a:srgbClr val="DDDEE0"/>
    <a:srgbClr val="A6AAA9"/>
    <a:srgbClr val="E12019"/>
    <a:srgbClr val="01398C"/>
    <a:srgbClr val="00398C"/>
    <a:srgbClr val="F9FBFD"/>
    <a:srgbClr val="7F15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Style moyen 1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38" autoAdjust="0"/>
    <p:restoredTop sz="80249" autoAdjust="0"/>
  </p:normalViewPr>
  <p:slideViewPr>
    <p:cSldViewPr snapToGrid="0" snapToObjects="1">
      <p:cViewPr varScale="1">
        <p:scale>
          <a:sx n="47" d="100"/>
          <a:sy n="47" d="100"/>
        </p:scale>
        <p:origin x="1440" y="4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2-11-15T09:05:08.425" idx="54">
    <p:pos x="15143" y="2189"/>
    <p:text>Je pense qu'on peut mettre à jour cette capture d'écran. On a modifié les champs du SARA type depuis le passage à SNBAPP</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2-11-15T09:05:43.757" idx="55">
    <p:pos x="15143" y="2189"/>
    <p:text>Idem que diapo précédente</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537AED-3745-4475-86C8-8823D177DBFB}" type="datetimeFigureOut">
              <a:rPr lang="fr-FR" smtClean="0"/>
              <a:t>02/05/2023</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80B360-F5BA-4E47-884C-4270E06545EE}" type="slidenum">
              <a:rPr lang="fr-FR" smtClean="0"/>
              <a:t>‹N°›</a:t>
            </a:fld>
            <a:endParaRPr lang="fr-FR"/>
          </a:p>
        </p:txBody>
      </p:sp>
    </p:spTree>
    <p:extLst>
      <p:ext uri="{BB962C8B-B14F-4D97-AF65-F5344CB8AC3E}">
        <p14:creationId xmlns:p14="http://schemas.microsoft.com/office/powerpoint/2010/main" val="5080338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xfrm>
            <a:off x="381000" y="685800"/>
            <a:ext cx="6096000" cy="3429000"/>
          </a:xfrm>
          <a:prstGeom prst="rect">
            <a:avLst/>
          </a:prstGeom>
        </p:spPr>
        <p:txBody>
          <a:bodyPr/>
          <a:lstStyle/>
          <a:p>
            <a:endParaRPr/>
          </a:p>
        </p:txBody>
      </p:sp>
      <p:sp>
        <p:nvSpPr>
          <p:cNvPr id="182" name="Shape 18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64312001"/>
      </p:ext>
    </p:extLst>
  </p:cSld>
  <p:clrMap bg1="lt1" tx1="dk1" bg2="lt2" tx2="dk2" accent1="accent1" accent2="accent2" accent3="accent3" accent4="accent4" accent5="accent5" accent6="accent6" hlink="hlink" folHlink="folHlink"/>
  <p:notesStyle>
    <a:lvl1pPr defTabSz="457200" latinLnBrk="0">
      <a:lnSpc>
        <a:spcPct val="117999"/>
      </a:lnSpc>
      <a:defRPr sz="3000">
        <a:latin typeface="Helvetica Neue"/>
        <a:ea typeface="Helvetica Neue"/>
        <a:cs typeface="Helvetica Neue"/>
        <a:sym typeface="Helvetica Neue"/>
      </a:defRPr>
    </a:lvl1pPr>
    <a:lvl2pPr indent="228600" defTabSz="457200" latinLnBrk="0">
      <a:lnSpc>
        <a:spcPct val="117999"/>
      </a:lnSpc>
      <a:defRPr sz="3000">
        <a:latin typeface="Helvetica Neue"/>
        <a:ea typeface="Helvetica Neue"/>
        <a:cs typeface="Helvetica Neue"/>
        <a:sym typeface="Helvetica Neue"/>
      </a:defRPr>
    </a:lvl2pPr>
    <a:lvl3pPr indent="457200" defTabSz="457200" latinLnBrk="0">
      <a:lnSpc>
        <a:spcPct val="117999"/>
      </a:lnSpc>
      <a:defRPr sz="3000">
        <a:latin typeface="Helvetica Neue"/>
        <a:ea typeface="Helvetica Neue"/>
        <a:cs typeface="Helvetica Neue"/>
        <a:sym typeface="Helvetica Neue"/>
      </a:defRPr>
    </a:lvl3pPr>
    <a:lvl4pPr indent="685800" defTabSz="457200" latinLnBrk="0">
      <a:lnSpc>
        <a:spcPct val="117999"/>
      </a:lnSpc>
      <a:defRPr sz="3000">
        <a:latin typeface="Helvetica Neue"/>
        <a:ea typeface="Helvetica Neue"/>
        <a:cs typeface="Helvetica Neue"/>
        <a:sym typeface="Helvetica Neue"/>
      </a:defRPr>
    </a:lvl4pPr>
    <a:lvl5pPr indent="914400" defTabSz="457200" latinLnBrk="0">
      <a:lnSpc>
        <a:spcPct val="117999"/>
      </a:lnSpc>
      <a:defRPr sz="3000">
        <a:latin typeface="Helvetica Neue"/>
        <a:ea typeface="Helvetica Neue"/>
        <a:cs typeface="Helvetica Neue"/>
        <a:sym typeface="Helvetica Neue"/>
      </a:defRPr>
    </a:lvl5pPr>
    <a:lvl6pPr indent="1143000" defTabSz="457200" latinLnBrk="0">
      <a:lnSpc>
        <a:spcPct val="117999"/>
      </a:lnSpc>
      <a:defRPr sz="3000">
        <a:latin typeface="Helvetica Neue"/>
        <a:ea typeface="Helvetica Neue"/>
        <a:cs typeface="Helvetica Neue"/>
        <a:sym typeface="Helvetica Neue"/>
      </a:defRPr>
    </a:lvl6pPr>
    <a:lvl7pPr indent="1371600" defTabSz="457200" latinLnBrk="0">
      <a:lnSpc>
        <a:spcPct val="117999"/>
      </a:lnSpc>
      <a:defRPr sz="3000">
        <a:latin typeface="Helvetica Neue"/>
        <a:ea typeface="Helvetica Neue"/>
        <a:cs typeface="Helvetica Neue"/>
        <a:sym typeface="Helvetica Neue"/>
      </a:defRPr>
    </a:lvl7pPr>
    <a:lvl8pPr indent="1600200" defTabSz="457200" latinLnBrk="0">
      <a:lnSpc>
        <a:spcPct val="117999"/>
      </a:lnSpc>
      <a:defRPr sz="3000">
        <a:latin typeface="Helvetica Neue"/>
        <a:ea typeface="Helvetica Neue"/>
        <a:cs typeface="Helvetica Neue"/>
        <a:sym typeface="Helvetica Neue"/>
      </a:defRPr>
    </a:lvl8pPr>
    <a:lvl9pPr indent="1828800" defTabSz="457200" latinLnBrk="0">
      <a:lnSpc>
        <a:spcPct val="117999"/>
      </a:lnSpc>
      <a:defRPr sz="30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lib-si.cm-cic.fr/?mnc=SRVIPX&amp;typ=NAVIGATION&amp;par=obj:0990032497;SiteCDM:99"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877640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fr-FR" dirty="0" smtClean="0">
              <a:solidFill>
                <a:srgbClr val="C00000"/>
              </a:solidFill>
            </a:endParaRPr>
          </a:p>
        </p:txBody>
      </p:sp>
    </p:spTree>
    <p:extLst>
      <p:ext uri="{BB962C8B-B14F-4D97-AF65-F5344CB8AC3E}">
        <p14:creationId xmlns:p14="http://schemas.microsoft.com/office/powerpoint/2010/main" val="447535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61051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721254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33147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20427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Passer en mode présentation &gt; et laisser l’animation se dérouler seule (pas d’action avec le</a:t>
            </a:r>
            <a:r>
              <a:rPr lang="fr-FR" baseline="0" dirty="0" smtClean="0"/>
              <a:t> clavier)</a:t>
            </a:r>
            <a:endParaRPr lang="fr-FR" dirty="0"/>
          </a:p>
        </p:txBody>
      </p:sp>
    </p:spTree>
    <p:extLst>
      <p:ext uri="{BB962C8B-B14F-4D97-AF65-F5344CB8AC3E}">
        <p14:creationId xmlns:p14="http://schemas.microsoft.com/office/powerpoint/2010/main" val="1219517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82070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88268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Paramétrage </a:t>
            </a:r>
            <a:r>
              <a:rPr lang="fr-FR" dirty="0" err="1" smtClean="0"/>
              <a:t>SinBAD</a:t>
            </a:r>
            <a:r>
              <a:rPr lang="fr-FR" dirty="0" smtClean="0"/>
              <a:t> : Création d’une première application Internet</a:t>
            </a:r>
            <a:endParaRPr lang="fr-FR" dirty="0"/>
          </a:p>
        </p:txBody>
      </p:sp>
    </p:spTree>
    <p:extLst>
      <p:ext uri="{BB962C8B-B14F-4D97-AF65-F5344CB8AC3E}">
        <p14:creationId xmlns:p14="http://schemas.microsoft.com/office/powerpoint/2010/main" val="2139719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Mémo</a:t>
            </a:r>
          </a:p>
          <a:p>
            <a:endParaRPr lang="fr-FR" dirty="0" smtClean="0"/>
          </a:p>
          <a:p>
            <a:endParaRPr lang="fr-FR" dirty="0"/>
          </a:p>
        </p:txBody>
      </p:sp>
    </p:spTree>
    <p:extLst>
      <p:ext uri="{BB962C8B-B14F-4D97-AF65-F5344CB8AC3E}">
        <p14:creationId xmlns:p14="http://schemas.microsoft.com/office/powerpoint/2010/main" val="2912643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a:p>
            <a:endParaRPr lang="fr-FR" dirty="0" smtClean="0"/>
          </a:p>
          <a:p>
            <a:endParaRPr lang="fr-FR" dirty="0"/>
          </a:p>
        </p:txBody>
      </p:sp>
    </p:spTree>
    <p:extLst>
      <p:ext uri="{BB962C8B-B14F-4D97-AF65-F5344CB8AC3E}">
        <p14:creationId xmlns:p14="http://schemas.microsoft.com/office/powerpoint/2010/main" val="714038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823198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70762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548960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817488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Si</a:t>
            </a:r>
            <a:r>
              <a:rPr lang="fr-FR" baseline="0" dirty="0" smtClean="0"/>
              <a:t> le site est présent en production – sinon ça sera surement du mode projet</a:t>
            </a:r>
            <a:endParaRPr lang="fr-FR" dirty="0"/>
          </a:p>
        </p:txBody>
      </p:sp>
    </p:spTree>
    <p:extLst>
      <p:ext uri="{BB962C8B-B14F-4D97-AF65-F5344CB8AC3E}">
        <p14:creationId xmlns:p14="http://schemas.microsoft.com/office/powerpoint/2010/main" val="1377027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815169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a:p>
            <a:endParaRPr lang="fr-FR" dirty="0" smtClean="0"/>
          </a:p>
          <a:p>
            <a:endParaRPr lang="fr-FR" dirty="0"/>
          </a:p>
        </p:txBody>
      </p:sp>
    </p:spTree>
    <p:extLst>
      <p:ext uri="{BB962C8B-B14F-4D97-AF65-F5344CB8AC3E}">
        <p14:creationId xmlns:p14="http://schemas.microsoft.com/office/powerpoint/2010/main" val="3400670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517234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29450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239566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a:p>
            <a:endParaRPr lang="fr-FR" dirty="0" smtClean="0"/>
          </a:p>
          <a:p>
            <a:endParaRPr lang="fr-FR" dirty="0"/>
          </a:p>
        </p:txBody>
      </p:sp>
    </p:spTree>
    <p:extLst>
      <p:ext uri="{BB962C8B-B14F-4D97-AF65-F5344CB8AC3E}">
        <p14:creationId xmlns:p14="http://schemas.microsoft.com/office/powerpoint/2010/main" val="141650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613531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a:p>
            <a:endParaRPr lang="fr-FR" dirty="0" smtClean="0"/>
          </a:p>
          <a:p>
            <a:endParaRPr lang="fr-FR" dirty="0"/>
          </a:p>
        </p:txBody>
      </p:sp>
    </p:spTree>
    <p:extLst>
      <p:ext uri="{BB962C8B-B14F-4D97-AF65-F5344CB8AC3E}">
        <p14:creationId xmlns:p14="http://schemas.microsoft.com/office/powerpoint/2010/main" val="3563298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889357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216315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062963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a:p>
            <a:endParaRPr lang="fr-FR" dirty="0" smtClean="0"/>
          </a:p>
          <a:p>
            <a:endParaRPr lang="fr-FR" dirty="0"/>
          </a:p>
        </p:txBody>
      </p:sp>
    </p:spTree>
    <p:extLst>
      <p:ext uri="{BB962C8B-B14F-4D97-AF65-F5344CB8AC3E}">
        <p14:creationId xmlns:p14="http://schemas.microsoft.com/office/powerpoint/2010/main" val="3777793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922953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3190099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967469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fr-FR" dirty="0" smtClean="0"/>
              <a:t>Infos / Documentation:</a:t>
            </a:r>
            <a:r>
              <a:rPr lang="fr-FR" dirty="0" smtClean="0">
                <a:hlinkClick r:id="rId3"/>
              </a:rPr>
              <a:t> http://wlib-si.cm-cic.fr/?mnc=SRVIPX&amp;typ=NAVIGATION&amp;par=obj:0990032497;SiteCDM:99</a:t>
            </a:r>
            <a:r>
              <a:rPr lang="fr-FR" dirty="0" smtClean="0"/>
              <a:t> (uniquement pour 5***)</a:t>
            </a:r>
          </a:p>
          <a:p>
            <a:endParaRPr lang="fr-FR" dirty="0"/>
          </a:p>
        </p:txBody>
      </p:sp>
    </p:spTree>
    <p:extLst>
      <p:ext uri="{BB962C8B-B14F-4D97-AF65-F5344CB8AC3E}">
        <p14:creationId xmlns:p14="http://schemas.microsoft.com/office/powerpoint/2010/main" val="2634018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141565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602207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u="none" dirty="0"/>
          </a:p>
        </p:txBody>
      </p:sp>
    </p:spTree>
    <p:extLst>
      <p:ext uri="{BB962C8B-B14F-4D97-AF65-F5344CB8AC3E}">
        <p14:creationId xmlns:p14="http://schemas.microsoft.com/office/powerpoint/2010/main" val="3846861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835655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491742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534396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298093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gi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5.gi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tif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re image 2">
    <p:bg>
      <p:bgPr>
        <a:solidFill>
          <a:srgbClr val="003A8D"/>
        </a:solidFill>
        <a:effectLst/>
      </p:bgPr>
    </p:bg>
    <p:spTree>
      <p:nvGrpSpPr>
        <p:cNvPr id="1" name=""/>
        <p:cNvGrpSpPr/>
        <p:nvPr/>
      </p:nvGrpSpPr>
      <p:grpSpPr>
        <a:xfrm>
          <a:off x="0" y="0"/>
          <a:ext cx="0" cy="0"/>
          <a:chOff x="0" y="0"/>
          <a:chExt cx="0" cy="0"/>
        </a:xfrm>
      </p:grpSpPr>
      <p:pic>
        <p:nvPicPr>
          <p:cNvPr id="19" name="Imag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704177"/>
            <a:ext cx="13255775" cy="10034129"/>
          </a:xfrm>
          <a:prstGeom prst="rect">
            <a:avLst/>
          </a:prstGeom>
        </p:spPr>
      </p:pic>
      <p:sp>
        <p:nvSpPr>
          <p:cNvPr id="3" name="Décision 2"/>
          <p:cNvSpPr/>
          <p:nvPr userDrawn="1"/>
        </p:nvSpPr>
        <p:spPr>
          <a:xfrm>
            <a:off x="-16764" y="4"/>
            <a:ext cx="6657815" cy="13738307"/>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10000 h 10000"/>
              <a:gd name="connsiteX1" fmla="*/ 0 w 5000"/>
              <a:gd name="connsiteY1" fmla="*/ 0 h 10000"/>
              <a:gd name="connsiteX2" fmla="*/ 5000 w 5000"/>
              <a:gd name="connsiteY2" fmla="*/ 5000 h 10000"/>
              <a:gd name="connsiteX3" fmla="*/ 0 w 5000"/>
              <a:gd name="connsiteY3"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7324 h 7324"/>
              <a:gd name="connsiteX1" fmla="*/ 0 w 10000"/>
              <a:gd name="connsiteY1" fmla="*/ 591 h 7324"/>
              <a:gd name="connsiteX2" fmla="*/ 5280 w 10000"/>
              <a:gd name="connsiteY2" fmla="*/ 0 h 7324"/>
              <a:gd name="connsiteX3" fmla="*/ 10000 w 10000"/>
              <a:gd name="connsiteY3" fmla="*/ 2324 h 7324"/>
              <a:gd name="connsiteX4" fmla="*/ 0 w 10000"/>
              <a:gd name="connsiteY4" fmla="*/ 7324 h 7324"/>
              <a:gd name="connsiteX0" fmla="*/ 0 w 10000"/>
              <a:gd name="connsiteY0" fmla="*/ 9348 h 9348"/>
              <a:gd name="connsiteX1" fmla="*/ 0 w 10000"/>
              <a:gd name="connsiteY1" fmla="*/ 155 h 9348"/>
              <a:gd name="connsiteX2" fmla="*/ 6284 w 10000"/>
              <a:gd name="connsiteY2" fmla="*/ 0 h 9348"/>
              <a:gd name="connsiteX3" fmla="*/ 10000 w 10000"/>
              <a:gd name="connsiteY3" fmla="*/ 2521 h 9348"/>
              <a:gd name="connsiteX4" fmla="*/ 0 w 10000"/>
              <a:gd name="connsiteY4" fmla="*/ 9348 h 9348"/>
              <a:gd name="connsiteX0" fmla="*/ 0 w 10000"/>
              <a:gd name="connsiteY0" fmla="*/ 10029 h 10029"/>
              <a:gd name="connsiteX1" fmla="*/ 0 w 10000"/>
              <a:gd name="connsiteY1" fmla="*/ 0 h 10029"/>
              <a:gd name="connsiteX2" fmla="*/ 6284 w 10000"/>
              <a:gd name="connsiteY2" fmla="*/ 29 h 10029"/>
              <a:gd name="connsiteX3" fmla="*/ 10000 w 10000"/>
              <a:gd name="connsiteY3" fmla="*/ 2726 h 10029"/>
              <a:gd name="connsiteX4" fmla="*/ 0 w 10000"/>
              <a:gd name="connsiteY4" fmla="*/ 10029 h 10029"/>
              <a:gd name="connsiteX0" fmla="*/ 0 w 10000"/>
              <a:gd name="connsiteY0" fmla="*/ 10000 h 10000"/>
              <a:gd name="connsiteX1" fmla="*/ 0 w 10000"/>
              <a:gd name="connsiteY1" fmla="*/ 41 h 10000"/>
              <a:gd name="connsiteX2" fmla="*/ 6284 w 10000"/>
              <a:gd name="connsiteY2" fmla="*/ 0 h 10000"/>
              <a:gd name="connsiteX3" fmla="*/ 10000 w 10000"/>
              <a:gd name="connsiteY3" fmla="*/ 2697 h 10000"/>
              <a:gd name="connsiteX4" fmla="*/ 0 w 10000"/>
              <a:gd name="connsiteY4" fmla="*/ 10000 h 10000"/>
              <a:gd name="connsiteX0" fmla="*/ 0 w 10000"/>
              <a:gd name="connsiteY0" fmla="*/ 10000 h 10000"/>
              <a:gd name="connsiteX1" fmla="*/ 20 w 10000"/>
              <a:gd name="connsiteY1" fmla="*/ 6 h 10000"/>
              <a:gd name="connsiteX2" fmla="*/ 6284 w 10000"/>
              <a:gd name="connsiteY2" fmla="*/ 0 h 10000"/>
              <a:gd name="connsiteX3" fmla="*/ 10000 w 10000"/>
              <a:gd name="connsiteY3" fmla="*/ 2697 h 10000"/>
              <a:gd name="connsiteX4" fmla="*/ 0 w 10000"/>
              <a:gd name="connsiteY4" fmla="*/ 10000 h 10000"/>
              <a:gd name="connsiteX0" fmla="*/ 0 w 10000"/>
              <a:gd name="connsiteY0" fmla="*/ 9994 h 9994"/>
              <a:gd name="connsiteX1" fmla="*/ 20 w 10000"/>
              <a:gd name="connsiteY1" fmla="*/ 0 h 9994"/>
              <a:gd name="connsiteX2" fmla="*/ 6284 w 10000"/>
              <a:gd name="connsiteY2" fmla="*/ 0 h 9994"/>
              <a:gd name="connsiteX3" fmla="*/ 10000 w 10000"/>
              <a:gd name="connsiteY3" fmla="*/ 2691 h 9994"/>
              <a:gd name="connsiteX4" fmla="*/ 0 w 10000"/>
              <a:gd name="connsiteY4" fmla="*/ 9994 h 9994"/>
              <a:gd name="connsiteX0" fmla="*/ 0 w 10000"/>
              <a:gd name="connsiteY0" fmla="*/ 10003 h 10003"/>
              <a:gd name="connsiteX1" fmla="*/ 13 w 10000"/>
              <a:gd name="connsiteY1" fmla="*/ 0 h 10003"/>
              <a:gd name="connsiteX2" fmla="*/ 6284 w 10000"/>
              <a:gd name="connsiteY2" fmla="*/ 3 h 10003"/>
              <a:gd name="connsiteX3" fmla="*/ 10000 w 10000"/>
              <a:gd name="connsiteY3" fmla="*/ 2696 h 10003"/>
              <a:gd name="connsiteX4" fmla="*/ 0 w 10000"/>
              <a:gd name="connsiteY4" fmla="*/ 10003 h 10003"/>
              <a:gd name="connsiteX0" fmla="*/ 0 w 10000"/>
              <a:gd name="connsiteY0" fmla="*/ 10003 h 10003"/>
              <a:gd name="connsiteX1" fmla="*/ 13 w 10000"/>
              <a:gd name="connsiteY1" fmla="*/ 0 h 10003"/>
              <a:gd name="connsiteX2" fmla="*/ 6284 w 10000"/>
              <a:gd name="connsiteY2" fmla="*/ 0 h 10003"/>
              <a:gd name="connsiteX3" fmla="*/ 10000 w 10000"/>
              <a:gd name="connsiteY3" fmla="*/ 2696 h 10003"/>
              <a:gd name="connsiteX4" fmla="*/ 0 w 10000"/>
              <a:gd name="connsiteY4" fmla="*/ 10003 h 10003"/>
              <a:gd name="connsiteX0" fmla="*/ 0 w 9992"/>
              <a:gd name="connsiteY0" fmla="*/ 10003 h 10003"/>
              <a:gd name="connsiteX1" fmla="*/ 13 w 9992"/>
              <a:gd name="connsiteY1" fmla="*/ 0 h 10003"/>
              <a:gd name="connsiteX2" fmla="*/ 6284 w 9992"/>
              <a:gd name="connsiteY2" fmla="*/ 0 h 10003"/>
              <a:gd name="connsiteX3" fmla="*/ 9992 w 9992"/>
              <a:gd name="connsiteY3" fmla="*/ 2700 h 10003"/>
              <a:gd name="connsiteX4" fmla="*/ 0 w 9992"/>
              <a:gd name="connsiteY4" fmla="*/ 10003 h 10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2" h="10003">
                <a:moveTo>
                  <a:pt x="0" y="10003"/>
                </a:moveTo>
                <a:cubicBezTo>
                  <a:pt x="7" y="6670"/>
                  <a:pt x="6" y="3333"/>
                  <a:pt x="13" y="0"/>
                </a:cubicBezTo>
                <a:lnTo>
                  <a:pt x="6284" y="0"/>
                </a:lnTo>
                <a:lnTo>
                  <a:pt x="9992" y="2700"/>
                </a:lnTo>
                <a:lnTo>
                  <a:pt x="0" y="10003"/>
                </a:lnTo>
                <a:close/>
              </a:path>
            </a:pathLst>
          </a:cu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fromWordArt="0" anchor="ctr" anchorCtr="0" forceAA="0" compatLnSpc="1">
            <a:prstTxWarp prst="textNoShape">
              <a:avLst/>
            </a:prstTxWarp>
            <a:normAutofit/>
          </a:bodyPr>
          <a:lstStyle/>
          <a:p>
            <a:pPr algn="ctr"/>
            <a:endParaRPr lang="fr-FR" sz="2400" dirty="0" err="1">
              <a:solidFill>
                <a:schemeClr val="bg1"/>
              </a:solidFill>
              <a:latin typeface="Swis721 BT Roman" charset="0"/>
              <a:ea typeface="Swis721 BT Roman" charset="0"/>
              <a:cs typeface="Swis721 BT Roman" charset="0"/>
            </a:endParaRPr>
          </a:p>
        </p:txBody>
      </p:sp>
      <p:sp>
        <p:nvSpPr>
          <p:cNvPr id="2" name="Parallélogramme 1"/>
          <p:cNvSpPr/>
          <p:nvPr userDrawn="1"/>
        </p:nvSpPr>
        <p:spPr>
          <a:xfrm flipV="1">
            <a:off x="8435756" y="11360002"/>
            <a:ext cx="9409216" cy="1559964"/>
          </a:xfrm>
          <a:prstGeom prst="parallelogram">
            <a:avLst>
              <a:gd name="adj" fmla="val 66928"/>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fromWordArt="0" anchor="ctr" anchorCtr="0" forceAA="0" compatLnSpc="1">
            <a:prstTxWarp prst="textNoShape">
              <a:avLst/>
            </a:prstTxWarp>
            <a:normAutofit/>
          </a:bodyPr>
          <a:lstStyle/>
          <a:p>
            <a:pPr algn="ctr"/>
            <a:endParaRPr lang="fr-FR" sz="2400" dirty="0" err="1">
              <a:solidFill>
                <a:schemeClr val="bg1"/>
              </a:solidFill>
              <a:latin typeface="Swis721 BT Roman" charset="0"/>
              <a:ea typeface="Swis721 BT Roman" charset="0"/>
              <a:cs typeface="Swis721 BT Roman" charset="0"/>
            </a:endParaRPr>
          </a:p>
        </p:txBody>
      </p:sp>
      <p:sp>
        <p:nvSpPr>
          <p:cNvPr id="55" name="Shape 55"/>
          <p:cNvSpPr>
            <a:spLocks noGrp="1"/>
          </p:cNvSpPr>
          <p:nvPr>
            <p:ph type="title"/>
          </p:nvPr>
        </p:nvSpPr>
        <p:spPr>
          <a:xfrm>
            <a:off x="8139422" y="577429"/>
            <a:ext cx="15718500" cy="5748207"/>
          </a:xfrm>
          <a:prstGeom prst="rect">
            <a:avLst/>
          </a:prstGeom>
        </p:spPr>
        <p:txBody>
          <a:bodyPr/>
          <a:lstStyle>
            <a:lvl1pPr>
              <a:defRPr sz="6450" b="0">
                <a:solidFill>
                  <a:srgbClr val="FFFFFF"/>
                </a:solidFill>
              </a:defRPr>
            </a:lvl1pPr>
          </a:lstStyle>
          <a:p>
            <a:r>
              <a:rPr lang="fr-FR" smtClean="0"/>
              <a:t>Modifiez le style du titre</a:t>
            </a:r>
            <a:endParaRPr dirty="0"/>
          </a:p>
        </p:txBody>
      </p:sp>
      <p:sp>
        <p:nvSpPr>
          <p:cNvPr id="56" name="Shape 56"/>
          <p:cNvSpPr>
            <a:spLocks noGrp="1"/>
          </p:cNvSpPr>
          <p:nvPr>
            <p:ph type="body" sz="quarter" idx="1"/>
          </p:nvPr>
        </p:nvSpPr>
        <p:spPr>
          <a:xfrm>
            <a:off x="13532549" y="5385699"/>
            <a:ext cx="7761280" cy="8043510"/>
          </a:xfrm>
          <a:prstGeom prst="rect">
            <a:avLst/>
          </a:prstGeom>
        </p:spPr>
        <p:txBody>
          <a:bodyPr anchor="ctr"/>
          <a:lstStyle>
            <a:lvl1pPr algn="r">
              <a:lnSpc>
                <a:spcPct val="100000"/>
              </a:lnSpc>
              <a:spcBef>
                <a:spcPts val="0"/>
              </a:spcBef>
              <a:defRPr sz="2700">
                <a:solidFill>
                  <a:srgbClr val="FFFFFF"/>
                </a:solidFill>
                <a:latin typeface="+mn-lt"/>
              </a:defRPr>
            </a:lvl1pPr>
            <a:lvl2pPr marL="0" indent="171446" algn="r">
              <a:lnSpc>
                <a:spcPct val="100000"/>
              </a:lnSpc>
              <a:spcBef>
                <a:spcPts val="0"/>
              </a:spcBef>
              <a:buClrTx/>
              <a:buSzTx/>
              <a:buNone/>
              <a:defRPr sz="2700">
                <a:solidFill>
                  <a:srgbClr val="DCDEE0"/>
                </a:solidFill>
                <a:latin typeface="Swis721 Lt BT"/>
                <a:ea typeface="Swis721 Lt BT"/>
                <a:cs typeface="Swis721 Lt BT"/>
                <a:sym typeface="Swis721 Lt BT"/>
              </a:defRPr>
            </a:lvl2pPr>
            <a:lvl3pPr marL="0" indent="342892" algn="r">
              <a:lnSpc>
                <a:spcPct val="100000"/>
              </a:lnSpc>
              <a:spcBef>
                <a:spcPts val="0"/>
              </a:spcBef>
              <a:buClrTx/>
              <a:buSzTx/>
              <a:buNone/>
              <a:defRPr sz="2400">
                <a:solidFill>
                  <a:srgbClr val="DCDEE0"/>
                </a:solidFill>
                <a:latin typeface="Swis721 Lt BT"/>
                <a:ea typeface="Swis721 Lt BT"/>
                <a:cs typeface="Swis721 Lt BT"/>
                <a:sym typeface="Swis721 Lt BT"/>
              </a:defRPr>
            </a:lvl3pPr>
            <a:lvl4pPr marL="0" indent="514337" algn="r">
              <a:lnSpc>
                <a:spcPct val="100000"/>
              </a:lnSpc>
              <a:spcBef>
                <a:spcPts val="0"/>
              </a:spcBef>
              <a:buClrTx/>
              <a:buSzTx/>
              <a:buNone/>
              <a:defRPr sz="2100">
                <a:solidFill>
                  <a:srgbClr val="DCDEE0"/>
                </a:solidFill>
                <a:latin typeface="Swis721 Lt BT"/>
                <a:ea typeface="Swis721 Lt BT"/>
                <a:cs typeface="Swis721 Lt BT"/>
                <a:sym typeface="Swis721 Lt BT"/>
              </a:defRPr>
            </a:lvl4pPr>
            <a:lvl5pPr marL="0" indent="685783" algn="r">
              <a:lnSpc>
                <a:spcPct val="100000"/>
              </a:lnSpc>
              <a:spcBef>
                <a:spcPts val="0"/>
              </a:spcBef>
              <a:buClrTx/>
              <a:buSzTx/>
              <a:buNone/>
              <a:defRPr sz="1800">
                <a:solidFill>
                  <a:srgbClr val="DCDEE0"/>
                </a:solidFill>
                <a:latin typeface="Swis721 Lt BT"/>
                <a:ea typeface="Swis721 Lt BT"/>
                <a:cs typeface="Swis721 Lt BT"/>
                <a:sym typeface="Swis721 Lt BT"/>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dirty="0"/>
          </a:p>
        </p:txBody>
      </p:sp>
      <p:sp>
        <p:nvSpPr>
          <p:cNvPr id="16" name="Shape 224"/>
          <p:cNvSpPr/>
          <p:nvPr userDrawn="1"/>
        </p:nvSpPr>
        <p:spPr>
          <a:xfrm flipH="1">
            <a:off x="8435756" y="11357506"/>
            <a:ext cx="9409216" cy="15624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419" y="0"/>
                </a:lnTo>
                <a:lnTo>
                  <a:pt x="21600" y="0"/>
                </a:lnTo>
                <a:lnTo>
                  <a:pt x="19192" y="21567"/>
                </a:lnTo>
                <a:lnTo>
                  <a:pt x="0" y="21600"/>
                </a:lnTo>
                <a:close/>
              </a:path>
            </a:pathLst>
          </a:custGeom>
          <a:solidFill>
            <a:srgbClr val="FFFFFF"/>
          </a:solidFill>
          <a:ln w="12700">
            <a:miter lim="400000"/>
          </a:ln>
        </p:spPr>
        <p:txBody>
          <a:bodyPr lIns="53578" tIns="53578" rIns="53578" bIns="53578" anchor="ctr"/>
          <a:lstStyle/>
          <a:p>
            <a:pPr>
              <a:defRPr sz="3200"/>
            </a:pPr>
            <a:endParaRPr sz="2400"/>
          </a:p>
        </p:txBody>
      </p:sp>
      <p:pic>
        <p:nvPicPr>
          <p:cNvPr id="17" name="pasted-image.tif"/>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9543679" y="11838303"/>
            <a:ext cx="4216909" cy="585934"/>
          </a:xfrm>
          <a:prstGeom prst="rect">
            <a:avLst/>
          </a:prstGeom>
          <a:ln w="12700">
            <a:miter lim="400000"/>
          </a:ln>
        </p:spPr>
      </p:pic>
      <p:pic>
        <p:nvPicPr>
          <p:cNvPr id="18" name="pasted-image.tif"/>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a:xfrm>
            <a:off x="14561546" y="11704738"/>
            <a:ext cx="1745060" cy="788511"/>
          </a:xfrm>
          <a:prstGeom prst="rect">
            <a:avLst/>
          </a:prstGeom>
          <a:ln w="12700">
            <a:miter lim="400000"/>
          </a:ln>
        </p:spPr>
      </p:pic>
      <p:pic>
        <p:nvPicPr>
          <p:cNvPr id="11" name="pasted-image.pdf"/>
          <p:cNvPicPr>
            <a:picLocks noChangeAspect="1"/>
          </p:cNvPicPr>
          <p:nvPr userDrawn="1"/>
        </p:nvPicPr>
        <p:blipFill>
          <a:blip r:embed="rId5">
            <a:extLst/>
          </a:blip>
          <a:stretch>
            <a:fillRect/>
          </a:stretch>
        </p:blipFill>
        <p:spPr>
          <a:xfrm>
            <a:off x="366925" y="397776"/>
            <a:ext cx="3168735" cy="2928202"/>
          </a:xfrm>
          <a:prstGeom prst="rect">
            <a:avLst/>
          </a:prstGeom>
          <a:ln w="12700">
            <a:miter lim="400000"/>
          </a:ln>
        </p:spPr>
      </p:pic>
      <p:sp>
        <p:nvSpPr>
          <p:cNvPr id="14" name="Décision 2"/>
          <p:cNvSpPr/>
          <p:nvPr userDrawn="1"/>
        </p:nvSpPr>
        <p:spPr>
          <a:xfrm flipH="1">
            <a:off x="21513493" y="5118484"/>
            <a:ext cx="2854712" cy="8577940"/>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10000 h 10000"/>
              <a:gd name="connsiteX1" fmla="*/ 0 w 5000"/>
              <a:gd name="connsiteY1" fmla="*/ 0 h 10000"/>
              <a:gd name="connsiteX2" fmla="*/ 5000 w 5000"/>
              <a:gd name="connsiteY2" fmla="*/ 5000 h 10000"/>
              <a:gd name="connsiteX3" fmla="*/ 0 w 5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5000" h="10000">
                <a:moveTo>
                  <a:pt x="0" y="10000"/>
                </a:moveTo>
                <a:lnTo>
                  <a:pt x="0" y="0"/>
                </a:lnTo>
                <a:lnTo>
                  <a:pt x="5000" y="5000"/>
                </a:lnTo>
                <a:lnTo>
                  <a:pt x="0" y="10000"/>
                </a:lnTo>
                <a:close/>
              </a:path>
            </a:pathLst>
          </a:custGeom>
          <a:solidFill>
            <a:srgbClr val="E7473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fromWordArt="0" anchor="ctr" anchorCtr="0" forceAA="0" compatLnSpc="1">
            <a:prstTxWarp prst="textNoShape">
              <a:avLst/>
            </a:prstTxWarp>
            <a:normAutofit/>
          </a:bodyPr>
          <a:lstStyle/>
          <a:p>
            <a:pPr algn="ctr"/>
            <a:endParaRPr lang="fr-FR" sz="2400" dirty="0" err="1">
              <a:solidFill>
                <a:schemeClr val="bg1"/>
              </a:solidFill>
              <a:latin typeface="Swis721 BT Roman" charset="0"/>
              <a:ea typeface="Swis721 BT Roman" charset="0"/>
              <a:cs typeface="Swis721 BT Roman" charset="0"/>
            </a:endParaRPr>
          </a:p>
        </p:txBody>
      </p:sp>
      <p:sp>
        <p:nvSpPr>
          <p:cNvPr id="13" name="Shape 27"/>
          <p:cNvSpPr/>
          <p:nvPr userDrawn="1"/>
        </p:nvSpPr>
        <p:spPr>
          <a:xfrm>
            <a:off x="11801915" y="10678622"/>
            <a:ext cx="5049583" cy="523701"/>
          </a:xfrm>
          <a:prstGeom prst="rect">
            <a:avLst/>
          </a:prstGeom>
          <a:ln w="12700">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lvl1pPr algn="l">
              <a:defRPr sz="3600">
                <a:solidFill>
                  <a:srgbClr val="CBCDCF"/>
                </a:solidFill>
                <a:latin typeface="Swis721 BT"/>
                <a:ea typeface="Swis721 BT"/>
                <a:cs typeface="Swis721 BT"/>
                <a:sym typeface="Swis721 BT"/>
              </a:defRPr>
            </a:lvl1pPr>
          </a:lstStyle>
          <a:p>
            <a:r>
              <a:rPr sz="2700" dirty="0">
                <a:latin typeface="+mn-lt"/>
                <a:ea typeface="Segoe UI Black" panose="020B0A02040204020203" pitchFamily="34" charset="0"/>
                <a:cs typeface="Segoe UI Semilight" panose="020B0402040204020203" pitchFamily="34" charset="0"/>
              </a:rPr>
              <a:t>Informatique</a:t>
            </a:r>
          </a:p>
        </p:txBody>
      </p:sp>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3048000" y="2244726"/>
            <a:ext cx="18288000" cy="4775200"/>
          </a:xfrm>
        </p:spPr>
        <p:txBody>
          <a:bodyPr anchor="b"/>
          <a:lstStyle>
            <a:lvl1pPr algn="ctr">
              <a:defRPr sz="12000"/>
            </a:lvl1pPr>
          </a:lstStyle>
          <a:p>
            <a:r>
              <a:rPr lang="fr-FR" smtClean="0"/>
              <a:t>Modifiez le style du titre</a:t>
            </a:r>
            <a:endParaRPr lang="fr-FR"/>
          </a:p>
        </p:txBody>
      </p:sp>
      <p:sp>
        <p:nvSpPr>
          <p:cNvPr id="3" name="Sous-titr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AAA7ACC8-9825-4268-A8D6-C1D84E8320B2}" type="datetimeFigureOut">
              <a:rPr lang="fr-FR" smtClean="0">
                <a:solidFill>
                  <a:prstClr val="black">
                    <a:tint val="75000"/>
                  </a:prstClr>
                </a:solidFill>
              </a:rPr>
              <a:pPr/>
              <a:t>02/05/2023</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4012747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3048000" y="2244726"/>
            <a:ext cx="18288000" cy="4775200"/>
          </a:xfrm>
        </p:spPr>
        <p:txBody>
          <a:bodyPr anchor="b"/>
          <a:lstStyle>
            <a:lvl1pPr algn="ctr">
              <a:defRPr sz="12000"/>
            </a:lvl1pPr>
          </a:lstStyle>
          <a:p>
            <a:r>
              <a:rPr lang="fr-FR" smtClean="0"/>
              <a:t>Modifiez le style du titre</a:t>
            </a:r>
            <a:endParaRPr lang="fr-FR"/>
          </a:p>
        </p:txBody>
      </p:sp>
      <p:sp>
        <p:nvSpPr>
          <p:cNvPr id="3" name="Sous-titr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Modèle standard présentation PPT pour EI (titre modifiable via l’onglet ‘INSERTION’ puis ‘En-tête/Pied')</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445308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Modèle standard présentation PPT pour EI (titre modifiable via l’onglet ‘INSERTION’ puis ‘En-tête/Pied')</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4063337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663700" y="3419477"/>
            <a:ext cx="21031200" cy="5705474"/>
          </a:xfrm>
        </p:spPr>
        <p:txBody>
          <a:bodyPr anchor="b"/>
          <a:lstStyle>
            <a:lvl1pPr>
              <a:defRPr sz="12000"/>
            </a:lvl1pPr>
          </a:lstStyle>
          <a:p>
            <a:r>
              <a:rPr lang="fr-FR" smtClean="0"/>
              <a:t>Modifiez le style du titre</a:t>
            </a:r>
            <a:endParaRPr lang="fr-FR"/>
          </a:p>
        </p:txBody>
      </p:sp>
      <p:sp>
        <p:nvSpPr>
          <p:cNvPr id="3" name="Espace réservé du texte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Modèle standard présentation PPT pour EI (titre modifiable via l’onglet ‘INSERTION’ puis ‘En-tête/Pied')</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6480220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676400" y="3651250"/>
            <a:ext cx="10363200" cy="8702676"/>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12344400" y="3651250"/>
            <a:ext cx="10363200" cy="8702676"/>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Modèle standard présentation PPT pour EI (titre modifiable via l’onglet ‘INSERTION’ puis ‘En-tête/Pied')</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33353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679576" y="730251"/>
            <a:ext cx="21031200" cy="2651126"/>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fr-FR" smtClean="0"/>
              <a:t>Modifiez les styles du texte du masque</a:t>
            </a:r>
          </a:p>
        </p:txBody>
      </p:sp>
      <p:sp>
        <p:nvSpPr>
          <p:cNvPr id="4" name="Espace réservé du contenu 3"/>
          <p:cNvSpPr>
            <a:spLocks noGrp="1"/>
          </p:cNvSpPr>
          <p:nvPr>
            <p:ph sz="half" idx="2"/>
          </p:nvPr>
        </p:nvSpPr>
        <p:spPr>
          <a:xfrm>
            <a:off x="1679577" y="5010150"/>
            <a:ext cx="10315574" cy="7369176"/>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fr-FR" smtClean="0"/>
              <a:t>Modifiez les styles du texte du masque</a:t>
            </a:r>
          </a:p>
        </p:txBody>
      </p:sp>
      <p:sp>
        <p:nvSpPr>
          <p:cNvPr id="6" name="Espace réservé du contenu 5"/>
          <p:cNvSpPr>
            <a:spLocks noGrp="1"/>
          </p:cNvSpPr>
          <p:nvPr>
            <p:ph sz="quarter" idx="4"/>
          </p:nvPr>
        </p:nvSpPr>
        <p:spPr>
          <a:xfrm>
            <a:off x="12344400" y="5010150"/>
            <a:ext cx="10366376" cy="7369176"/>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endParaRPr lang="fr-FR">
              <a:solidFill>
                <a:prstClr val="black">
                  <a:tint val="75000"/>
                </a:prstClr>
              </a:solidFill>
            </a:endParaRPr>
          </a:p>
        </p:txBody>
      </p:sp>
      <p:sp>
        <p:nvSpPr>
          <p:cNvPr id="8" name="Espace réservé du pied de page 7"/>
          <p:cNvSpPr>
            <a:spLocks noGrp="1"/>
          </p:cNvSpPr>
          <p:nvPr>
            <p:ph type="ftr" sz="quarter" idx="11"/>
          </p:nvPr>
        </p:nvSpPr>
        <p:spPr/>
        <p:txBody>
          <a:bodyPr/>
          <a:lstStyle/>
          <a:p>
            <a:r>
              <a:rPr lang="fr-FR" smtClean="0">
                <a:solidFill>
                  <a:prstClr val="black">
                    <a:tint val="75000"/>
                  </a:prstClr>
                </a:solidFill>
              </a:rPr>
              <a:t>Modèle standard présentation PPT pour EI (titre modifiable via l’onglet ‘INSERTION’ puis ‘En-tête/Pied')</a:t>
            </a:r>
            <a:endParaRPr lang="fr-FR">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033915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endParaRPr lang="fr-FR">
              <a:solidFill>
                <a:prstClr val="black">
                  <a:tint val="75000"/>
                </a:prstClr>
              </a:solidFill>
            </a:endParaRPr>
          </a:p>
        </p:txBody>
      </p:sp>
      <p:sp>
        <p:nvSpPr>
          <p:cNvPr id="4" name="Espace réservé du pied de page 3"/>
          <p:cNvSpPr>
            <a:spLocks noGrp="1"/>
          </p:cNvSpPr>
          <p:nvPr>
            <p:ph type="ftr" sz="quarter" idx="11"/>
          </p:nvPr>
        </p:nvSpPr>
        <p:spPr/>
        <p:txBody>
          <a:bodyPr/>
          <a:lstStyle/>
          <a:p>
            <a:r>
              <a:rPr lang="fr-FR" smtClean="0">
                <a:solidFill>
                  <a:prstClr val="black">
                    <a:tint val="75000"/>
                  </a:prstClr>
                </a:solidFill>
              </a:rPr>
              <a:t>Modèle standard présentation PPT pour EI (titre modifiable via l’onglet ‘INSERTION’ puis ‘En-tête/Pied')</a:t>
            </a:r>
            <a:endParaRPr lang="fr-FR">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863239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endParaRPr lang="fr-FR">
              <a:solidFill>
                <a:prstClr val="black">
                  <a:tint val="75000"/>
                </a:prstClr>
              </a:solidFill>
            </a:endParaRPr>
          </a:p>
        </p:txBody>
      </p:sp>
      <p:sp>
        <p:nvSpPr>
          <p:cNvPr id="3" name="Espace réservé du pied de page 2"/>
          <p:cNvSpPr>
            <a:spLocks noGrp="1"/>
          </p:cNvSpPr>
          <p:nvPr>
            <p:ph type="ftr" sz="quarter" idx="11"/>
          </p:nvPr>
        </p:nvSpPr>
        <p:spPr/>
        <p:txBody>
          <a:bodyPr/>
          <a:lstStyle/>
          <a:p>
            <a:r>
              <a:rPr lang="fr-FR" smtClean="0">
                <a:solidFill>
                  <a:prstClr val="black">
                    <a:tint val="75000"/>
                  </a:prstClr>
                </a:solidFill>
              </a:rPr>
              <a:t>Modèle standard présentation PPT pour EI (titre modifiable via l’onglet ‘INSERTION’ puis ‘En-tête/Pied')</a:t>
            </a:r>
            <a:endParaRPr lang="fr-FR">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87205261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679577" y="914400"/>
            <a:ext cx="7864474" cy="3200400"/>
          </a:xfrm>
        </p:spPr>
        <p:txBody>
          <a:bodyPr anchor="b"/>
          <a:lstStyle>
            <a:lvl1pPr>
              <a:defRPr sz="6400"/>
            </a:lvl1pPr>
          </a:lstStyle>
          <a:p>
            <a:r>
              <a:rPr lang="fr-FR" smtClean="0"/>
              <a:t>Modifiez le style du titre</a:t>
            </a:r>
            <a:endParaRPr lang="fr-FR"/>
          </a:p>
        </p:txBody>
      </p:sp>
      <p:sp>
        <p:nvSpPr>
          <p:cNvPr id="3" name="Espace réservé du contenu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Modèle standard présentation PPT pour EI (titre modifiable via l’onglet ‘INSERTION’ puis ‘En-tête/Pied')</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477148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679577" y="914400"/>
            <a:ext cx="7864474" cy="3200400"/>
          </a:xfrm>
        </p:spPr>
        <p:txBody>
          <a:bodyPr anchor="b"/>
          <a:lstStyle>
            <a:lvl1pPr>
              <a:defRPr sz="6400"/>
            </a:lvl1pPr>
          </a:lstStyle>
          <a:p>
            <a:r>
              <a:rPr lang="fr-FR" smtClean="0"/>
              <a:t>Modifiez le style du titre</a:t>
            </a:r>
            <a:endParaRPr lang="fr-FR"/>
          </a:p>
        </p:txBody>
      </p:sp>
      <p:sp>
        <p:nvSpPr>
          <p:cNvPr id="3" name="Espace réservé pour une image  2"/>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fr-FR"/>
          </a:p>
        </p:txBody>
      </p:sp>
      <p:sp>
        <p:nvSpPr>
          <p:cNvPr id="4" name="Espace réservé du texte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Modèle standard présentation PPT pour EI (titre modifiable via l’onglet ‘INSERTION’ puis ‘En-tête/Pied')</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061484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re personnalisable 2">
    <p:bg>
      <p:bgPr>
        <a:solidFill>
          <a:srgbClr val="003A8D"/>
        </a:solidFill>
        <a:effectLst/>
      </p:bgPr>
    </p:bg>
    <p:spTree>
      <p:nvGrpSpPr>
        <p:cNvPr id="1" name=""/>
        <p:cNvGrpSpPr/>
        <p:nvPr/>
      </p:nvGrpSpPr>
      <p:grpSpPr>
        <a:xfrm>
          <a:off x="0" y="0"/>
          <a:ext cx="0" cy="0"/>
          <a:chOff x="0" y="0"/>
          <a:chExt cx="0" cy="0"/>
        </a:xfrm>
      </p:grpSpPr>
      <p:sp>
        <p:nvSpPr>
          <p:cNvPr id="13" name="Shape 158"/>
          <p:cNvSpPr>
            <a:spLocks noGrp="1"/>
          </p:cNvSpPr>
          <p:nvPr>
            <p:ph type="pic" sz="half" idx="15"/>
          </p:nvPr>
        </p:nvSpPr>
        <p:spPr>
          <a:xfrm>
            <a:off x="-13825" y="3690869"/>
            <a:ext cx="13304839" cy="10005559"/>
          </a:xfrm>
          <a:custGeom>
            <a:avLst/>
            <a:gdLst>
              <a:gd name="connsiteX0" fmla="*/ 0 w 7500938"/>
              <a:gd name="connsiteY0" fmla="*/ 0 h 11215688"/>
              <a:gd name="connsiteX1" fmla="*/ 7500938 w 7500938"/>
              <a:gd name="connsiteY1" fmla="*/ 0 h 11215688"/>
              <a:gd name="connsiteX2" fmla="*/ 7500938 w 7500938"/>
              <a:gd name="connsiteY2" fmla="*/ 11215688 h 11215688"/>
              <a:gd name="connsiteX3" fmla="*/ 0 w 7500938"/>
              <a:gd name="connsiteY3" fmla="*/ 11215688 h 11215688"/>
              <a:gd name="connsiteX4" fmla="*/ 0 w 7500938"/>
              <a:gd name="connsiteY4" fmla="*/ 0 h 11215688"/>
              <a:gd name="connsiteX0" fmla="*/ 0 w 7500938"/>
              <a:gd name="connsiteY0" fmla="*/ 11215688 h 11215688"/>
              <a:gd name="connsiteX1" fmla="*/ 7500938 w 7500938"/>
              <a:gd name="connsiteY1" fmla="*/ 0 h 11215688"/>
              <a:gd name="connsiteX2" fmla="*/ 7500938 w 7500938"/>
              <a:gd name="connsiteY2" fmla="*/ 11215688 h 11215688"/>
              <a:gd name="connsiteX3" fmla="*/ 0 w 7500938"/>
              <a:gd name="connsiteY3" fmla="*/ 11215688 h 11215688"/>
              <a:gd name="connsiteX0" fmla="*/ 0 w 11833453"/>
              <a:gd name="connsiteY0" fmla="*/ 10584316 h 11215688"/>
              <a:gd name="connsiteX1" fmla="*/ 11833453 w 11833453"/>
              <a:gd name="connsiteY1" fmla="*/ 0 h 11215688"/>
              <a:gd name="connsiteX2" fmla="*/ 11833453 w 11833453"/>
              <a:gd name="connsiteY2" fmla="*/ 11215688 h 11215688"/>
              <a:gd name="connsiteX3" fmla="*/ 0 w 11833453"/>
              <a:gd name="connsiteY3" fmla="*/ 10584316 h 11215688"/>
              <a:gd name="connsiteX0" fmla="*/ 0 w 11833453"/>
              <a:gd name="connsiteY0" fmla="*/ 10018259 h 10649631"/>
              <a:gd name="connsiteX1" fmla="*/ 6673624 w 11833453"/>
              <a:gd name="connsiteY1" fmla="*/ 0 h 10649631"/>
              <a:gd name="connsiteX2" fmla="*/ 11833453 w 11833453"/>
              <a:gd name="connsiteY2" fmla="*/ 10649631 h 10649631"/>
              <a:gd name="connsiteX3" fmla="*/ 0 w 11833453"/>
              <a:gd name="connsiteY3" fmla="*/ 10018259 h 10649631"/>
              <a:gd name="connsiteX0" fmla="*/ 0 w 13292138"/>
              <a:gd name="connsiteY0" fmla="*/ 10018259 h 10018259"/>
              <a:gd name="connsiteX1" fmla="*/ 6673624 w 13292138"/>
              <a:gd name="connsiteY1" fmla="*/ 0 h 10018259"/>
              <a:gd name="connsiteX2" fmla="*/ 13292138 w 13292138"/>
              <a:gd name="connsiteY2" fmla="*/ 10018259 h 10018259"/>
              <a:gd name="connsiteX3" fmla="*/ 0 w 13292138"/>
              <a:gd name="connsiteY3" fmla="*/ 10018259 h 10018259"/>
              <a:gd name="connsiteX0" fmla="*/ 0 w 13292138"/>
              <a:gd name="connsiteY0" fmla="*/ 10005559 h 10005559"/>
              <a:gd name="connsiteX1" fmla="*/ 6638699 w 13292138"/>
              <a:gd name="connsiteY1" fmla="*/ 0 h 10005559"/>
              <a:gd name="connsiteX2" fmla="*/ 13292138 w 13292138"/>
              <a:gd name="connsiteY2" fmla="*/ 10005559 h 10005559"/>
              <a:gd name="connsiteX3" fmla="*/ 0 w 13292138"/>
              <a:gd name="connsiteY3" fmla="*/ 10005559 h 10005559"/>
              <a:gd name="connsiteX0" fmla="*/ 0 w 13304838"/>
              <a:gd name="connsiteY0" fmla="*/ 10005559 h 10005559"/>
              <a:gd name="connsiteX1" fmla="*/ 6651399 w 13304838"/>
              <a:gd name="connsiteY1" fmla="*/ 0 h 10005559"/>
              <a:gd name="connsiteX2" fmla="*/ 13304838 w 13304838"/>
              <a:gd name="connsiteY2" fmla="*/ 10005559 h 10005559"/>
              <a:gd name="connsiteX3" fmla="*/ 0 w 13304838"/>
              <a:gd name="connsiteY3" fmla="*/ 10005559 h 10005559"/>
            </a:gdLst>
            <a:ahLst/>
            <a:cxnLst>
              <a:cxn ang="0">
                <a:pos x="connsiteX0" y="connsiteY0"/>
              </a:cxn>
              <a:cxn ang="0">
                <a:pos x="connsiteX1" y="connsiteY1"/>
              </a:cxn>
              <a:cxn ang="0">
                <a:pos x="connsiteX2" y="connsiteY2"/>
              </a:cxn>
              <a:cxn ang="0">
                <a:pos x="connsiteX3" y="connsiteY3"/>
              </a:cxn>
            </a:cxnLst>
            <a:rect l="l" t="t" r="r" b="b"/>
            <a:pathLst>
              <a:path w="13304838" h="10005559">
                <a:moveTo>
                  <a:pt x="0" y="10005559"/>
                </a:moveTo>
                <a:lnTo>
                  <a:pt x="6651399" y="0"/>
                </a:lnTo>
                <a:lnTo>
                  <a:pt x="13304838" y="10005559"/>
                </a:lnTo>
                <a:lnTo>
                  <a:pt x="0" y="10005559"/>
                </a:lnTo>
                <a:close/>
              </a:path>
            </a:pathLst>
          </a:custGeom>
          <a:solidFill>
            <a:schemeClr val="bg1">
              <a:lumMod val="65000"/>
            </a:schemeClr>
          </a:solidFill>
          <a:ln w="12700">
            <a:miter lim="400000"/>
          </a:ln>
          <a:extLst>
            <a:ext uri="{C572A759-6A51-4108-AA02-DFA0A04FC94B}">
              <ma14:wrappingTextBoxFlag xmlns="" xmlns:ma14="http://schemas.microsoft.com/office/mac/drawingml/2011/main" val="1"/>
            </a:ext>
          </a:extLst>
        </p:spPr>
        <p:txBody>
          <a:bodyPr lIns="91439" tIns="45719" rIns="91439" bIns="45719" anchor="b">
            <a:noAutofit/>
          </a:bodyPr>
          <a:lstStyle>
            <a:lvl1pPr algn="ctr">
              <a:defRPr>
                <a:solidFill>
                  <a:srgbClr val="FFFF00"/>
                </a:solidFill>
              </a:defRPr>
            </a:lvl1pPr>
          </a:lstStyle>
          <a:p>
            <a:r>
              <a:rPr lang="fr-FR" smtClean="0"/>
              <a:t>Cliquez sur l'icône pour ajouter une image</a:t>
            </a:r>
            <a:endParaRPr/>
          </a:p>
        </p:txBody>
      </p:sp>
      <p:sp>
        <p:nvSpPr>
          <p:cNvPr id="3" name="Décision 2"/>
          <p:cNvSpPr/>
          <p:nvPr userDrawn="1"/>
        </p:nvSpPr>
        <p:spPr>
          <a:xfrm>
            <a:off x="-16764" y="4"/>
            <a:ext cx="6657815" cy="13738307"/>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10000 h 10000"/>
              <a:gd name="connsiteX1" fmla="*/ 0 w 5000"/>
              <a:gd name="connsiteY1" fmla="*/ 0 h 10000"/>
              <a:gd name="connsiteX2" fmla="*/ 5000 w 5000"/>
              <a:gd name="connsiteY2" fmla="*/ 5000 h 10000"/>
              <a:gd name="connsiteX3" fmla="*/ 0 w 5000"/>
              <a:gd name="connsiteY3"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7324 h 7324"/>
              <a:gd name="connsiteX1" fmla="*/ 0 w 10000"/>
              <a:gd name="connsiteY1" fmla="*/ 591 h 7324"/>
              <a:gd name="connsiteX2" fmla="*/ 5280 w 10000"/>
              <a:gd name="connsiteY2" fmla="*/ 0 h 7324"/>
              <a:gd name="connsiteX3" fmla="*/ 10000 w 10000"/>
              <a:gd name="connsiteY3" fmla="*/ 2324 h 7324"/>
              <a:gd name="connsiteX4" fmla="*/ 0 w 10000"/>
              <a:gd name="connsiteY4" fmla="*/ 7324 h 7324"/>
              <a:gd name="connsiteX0" fmla="*/ 0 w 10000"/>
              <a:gd name="connsiteY0" fmla="*/ 9348 h 9348"/>
              <a:gd name="connsiteX1" fmla="*/ 0 w 10000"/>
              <a:gd name="connsiteY1" fmla="*/ 155 h 9348"/>
              <a:gd name="connsiteX2" fmla="*/ 6284 w 10000"/>
              <a:gd name="connsiteY2" fmla="*/ 0 h 9348"/>
              <a:gd name="connsiteX3" fmla="*/ 10000 w 10000"/>
              <a:gd name="connsiteY3" fmla="*/ 2521 h 9348"/>
              <a:gd name="connsiteX4" fmla="*/ 0 w 10000"/>
              <a:gd name="connsiteY4" fmla="*/ 9348 h 9348"/>
              <a:gd name="connsiteX0" fmla="*/ 0 w 10000"/>
              <a:gd name="connsiteY0" fmla="*/ 10029 h 10029"/>
              <a:gd name="connsiteX1" fmla="*/ 0 w 10000"/>
              <a:gd name="connsiteY1" fmla="*/ 0 h 10029"/>
              <a:gd name="connsiteX2" fmla="*/ 6284 w 10000"/>
              <a:gd name="connsiteY2" fmla="*/ 29 h 10029"/>
              <a:gd name="connsiteX3" fmla="*/ 10000 w 10000"/>
              <a:gd name="connsiteY3" fmla="*/ 2726 h 10029"/>
              <a:gd name="connsiteX4" fmla="*/ 0 w 10000"/>
              <a:gd name="connsiteY4" fmla="*/ 10029 h 10029"/>
              <a:gd name="connsiteX0" fmla="*/ 0 w 10000"/>
              <a:gd name="connsiteY0" fmla="*/ 10000 h 10000"/>
              <a:gd name="connsiteX1" fmla="*/ 0 w 10000"/>
              <a:gd name="connsiteY1" fmla="*/ 41 h 10000"/>
              <a:gd name="connsiteX2" fmla="*/ 6284 w 10000"/>
              <a:gd name="connsiteY2" fmla="*/ 0 h 10000"/>
              <a:gd name="connsiteX3" fmla="*/ 10000 w 10000"/>
              <a:gd name="connsiteY3" fmla="*/ 2697 h 10000"/>
              <a:gd name="connsiteX4" fmla="*/ 0 w 10000"/>
              <a:gd name="connsiteY4" fmla="*/ 10000 h 10000"/>
              <a:gd name="connsiteX0" fmla="*/ 0 w 10000"/>
              <a:gd name="connsiteY0" fmla="*/ 10000 h 10000"/>
              <a:gd name="connsiteX1" fmla="*/ 20 w 10000"/>
              <a:gd name="connsiteY1" fmla="*/ 6 h 10000"/>
              <a:gd name="connsiteX2" fmla="*/ 6284 w 10000"/>
              <a:gd name="connsiteY2" fmla="*/ 0 h 10000"/>
              <a:gd name="connsiteX3" fmla="*/ 10000 w 10000"/>
              <a:gd name="connsiteY3" fmla="*/ 2697 h 10000"/>
              <a:gd name="connsiteX4" fmla="*/ 0 w 10000"/>
              <a:gd name="connsiteY4" fmla="*/ 10000 h 10000"/>
              <a:gd name="connsiteX0" fmla="*/ 0 w 10000"/>
              <a:gd name="connsiteY0" fmla="*/ 9994 h 9994"/>
              <a:gd name="connsiteX1" fmla="*/ 20 w 10000"/>
              <a:gd name="connsiteY1" fmla="*/ 0 h 9994"/>
              <a:gd name="connsiteX2" fmla="*/ 6284 w 10000"/>
              <a:gd name="connsiteY2" fmla="*/ 0 h 9994"/>
              <a:gd name="connsiteX3" fmla="*/ 10000 w 10000"/>
              <a:gd name="connsiteY3" fmla="*/ 2691 h 9994"/>
              <a:gd name="connsiteX4" fmla="*/ 0 w 10000"/>
              <a:gd name="connsiteY4" fmla="*/ 9994 h 9994"/>
              <a:gd name="connsiteX0" fmla="*/ 0 w 10000"/>
              <a:gd name="connsiteY0" fmla="*/ 10003 h 10003"/>
              <a:gd name="connsiteX1" fmla="*/ 13 w 10000"/>
              <a:gd name="connsiteY1" fmla="*/ 0 h 10003"/>
              <a:gd name="connsiteX2" fmla="*/ 6284 w 10000"/>
              <a:gd name="connsiteY2" fmla="*/ 3 h 10003"/>
              <a:gd name="connsiteX3" fmla="*/ 10000 w 10000"/>
              <a:gd name="connsiteY3" fmla="*/ 2696 h 10003"/>
              <a:gd name="connsiteX4" fmla="*/ 0 w 10000"/>
              <a:gd name="connsiteY4" fmla="*/ 10003 h 10003"/>
              <a:gd name="connsiteX0" fmla="*/ 0 w 10000"/>
              <a:gd name="connsiteY0" fmla="*/ 10003 h 10003"/>
              <a:gd name="connsiteX1" fmla="*/ 13 w 10000"/>
              <a:gd name="connsiteY1" fmla="*/ 0 h 10003"/>
              <a:gd name="connsiteX2" fmla="*/ 6284 w 10000"/>
              <a:gd name="connsiteY2" fmla="*/ 0 h 10003"/>
              <a:gd name="connsiteX3" fmla="*/ 10000 w 10000"/>
              <a:gd name="connsiteY3" fmla="*/ 2696 h 10003"/>
              <a:gd name="connsiteX4" fmla="*/ 0 w 10000"/>
              <a:gd name="connsiteY4" fmla="*/ 10003 h 10003"/>
              <a:gd name="connsiteX0" fmla="*/ 0 w 9992"/>
              <a:gd name="connsiteY0" fmla="*/ 10003 h 10003"/>
              <a:gd name="connsiteX1" fmla="*/ 13 w 9992"/>
              <a:gd name="connsiteY1" fmla="*/ 0 h 10003"/>
              <a:gd name="connsiteX2" fmla="*/ 6284 w 9992"/>
              <a:gd name="connsiteY2" fmla="*/ 0 h 10003"/>
              <a:gd name="connsiteX3" fmla="*/ 9992 w 9992"/>
              <a:gd name="connsiteY3" fmla="*/ 2700 h 10003"/>
              <a:gd name="connsiteX4" fmla="*/ 0 w 9992"/>
              <a:gd name="connsiteY4" fmla="*/ 10003 h 10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2" h="10003">
                <a:moveTo>
                  <a:pt x="0" y="10003"/>
                </a:moveTo>
                <a:cubicBezTo>
                  <a:pt x="7" y="6670"/>
                  <a:pt x="6" y="3333"/>
                  <a:pt x="13" y="0"/>
                </a:cubicBezTo>
                <a:lnTo>
                  <a:pt x="6284" y="0"/>
                </a:lnTo>
                <a:lnTo>
                  <a:pt x="9992" y="2700"/>
                </a:lnTo>
                <a:lnTo>
                  <a:pt x="0" y="10003"/>
                </a:lnTo>
                <a:close/>
              </a:path>
            </a:pathLst>
          </a:cu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fromWordArt="0" anchor="ctr" anchorCtr="0" forceAA="0" compatLnSpc="1">
            <a:prstTxWarp prst="textNoShape">
              <a:avLst/>
            </a:prstTxWarp>
            <a:normAutofit/>
          </a:bodyPr>
          <a:lstStyle/>
          <a:p>
            <a:pPr algn="ctr"/>
            <a:endParaRPr lang="fr-FR" sz="2400" dirty="0" err="1">
              <a:solidFill>
                <a:schemeClr val="bg1"/>
              </a:solidFill>
              <a:latin typeface="Swis721 BT Roman" charset="0"/>
              <a:ea typeface="Swis721 BT Roman" charset="0"/>
              <a:cs typeface="Swis721 BT Roman" charset="0"/>
            </a:endParaRPr>
          </a:p>
        </p:txBody>
      </p:sp>
      <p:sp>
        <p:nvSpPr>
          <p:cNvPr id="55" name="Shape 55"/>
          <p:cNvSpPr>
            <a:spLocks noGrp="1"/>
          </p:cNvSpPr>
          <p:nvPr>
            <p:ph type="title"/>
          </p:nvPr>
        </p:nvSpPr>
        <p:spPr>
          <a:xfrm>
            <a:off x="8139422" y="577429"/>
            <a:ext cx="15718500" cy="5748207"/>
          </a:xfrm>
          <a:prstGeom prst="rect">
            <a:avLst/>
          </a:prstGeom>
        </p:spPr>
        <p:txBody>
          <a:bodyPr/>
          <a:lstStyle>
            <a:lvl1pPr>
              <a:defRPr sz="6450" b="0">
                <a:solidFill>
                  <a:srgbClr val="FFFFFF"/>
                </a:solidFill>
              </a:defRPr>
            </a:lvl1pPr>
          </a:lstStyle>
          <a:p>
            <a:r>
              <a:rPr lang="fr-FR" smtClean="0"/>
              <a:t>Modifiez le style du titre</a:t>
            </a:r>
            <a:endParaRPr dirty="0"/>
          </a:p>
        </p:txBody>
      </p:sp>
      <p:sp>
        <p:nvSpPr>
          <p:cNvPr id="56" name="Shape 56"/>
          <p:cNvSpPr>
            <a:spLocks noGrp="1"/>
          </p:cNvSpPr>
          <p:nvPr>
            <p:ph type="body" sz="quarter" idx="1"/>
          </p:nvPr>
        </p:nvSpPr>
        <p:spPr>
          <a:xfrm>
            <a:off x="13482361" y="5163883"/>
            <a:ext cx="7761280" cy="5883204"/>
          </a:xfrm>
          <a:prstGeom prst="rect">
            <a:avLst/>
          </a:prstGeom>
        </p:spPr>
        <p:txBody>
          <a:bodyPr anchor="ctr"/>
          <a:lstStyle>
            <a:lvl1pPr algn="r">
              <a:lnSpc>
                <a:spcPct val="100000"/>
              </a:lnSpc>
              <a:spcBef>
                <a:spcPts val="0"/>
              </a:spcBef>
              <a:defRPr sz="2700">
                <a:solidFill>
                  <a:srgbClr val="FFFFFF"/>
                </a:solidFill>
                <a:latin typeface="+mn-lt"/>
              </a:defRPr>
            </a:lvl1pPr>
            <a:lvl2pPr marL="0" indent="171446" algn="r">
              <a:lnSpc>
                <a:spcPct val="100000"/>
              </a:lnSpc>
              <a:spcBef>
                <a:spcPts val="0"/>
              </a:spcBef>
              <a:buClrTx/>
              <a:buSzTx/>
              <a:buNone/>
              <a:defRPr sz="2700">
                <a:solidFill>
                  <a:srgbClr val="DCDEE0"/>
                </a:solidFill>
                <a:latin typeface="Swis721 Lt BT"/>
                <a:ea typeface="Swis721 Lt BT"/>
                <a:cs typeface="Swis721 Lt BT"/>
                <a:sym typeface="Swis721 Lt BT"/>
              </a:defRPr>
            </a:lvl2pPr>
            <a:lvl3pPr marL="0" indent="342892" algn="r">
              <a:lnSpc>
                <a:spcPct val="100000"/>
              </a:lnSpc>
              <a:spcBef>
                <a:spcPts val="0"/>
              </a:spcBef>
              <a:buClrTx/>
              <a:buSzTx/>
              <a:buNone/>
              <a:defRPr sz="2400">
                <a:solidFill>
                  <a:srgbClr val="DCDEE0"/>
                </a:solidFill>
                <a:latin typeface="Swis721 Lt BT"/>
                <a:ea typeface="Swis721 Lt BT"/>
                <a:cs typeface="Swis721 Lt BT"/>
                <a:sym typeface="Swis721 Lt BT"/>
              </a:defRPr>
            </a:lvl3pPr>
            <a:lvl4pPr marL="0" indent="514337" algn="r">
              <a:lnSpc>
                <a:spcPct val="100000"/>
              </a:lnSpc>
              <a:spcBef>
                <a:spcPts val="0"/>
              </a:spcBef>
              <a:buClrTx/>
              <a:buSzTx/>
              <a:buNone/>
              <a:defRPr sz="2100">
                <a:solidFill>
                  <a:srgbClr val="DCDEE0"/>
                </a:solidFill>
                <a:latin typeface="Swis721 Lt BT"/>
                <a:ea typeface="Swis721 Lt BT"/>
                <a:cs typeface="Swis721 Lt BT"/>
                <a:sym typeface="Swis721 Lt BT"/>
              </a:defRPr>
            </a:lvl4pPr>
            <a:lvl5pPr marL="0" indent="685783" algn="r">
              <a:lnSpc>
                <a:spcPct val="100000"/>
              </a:lnSpc>
              <a:spcBef>
                <a:spcPts val="0"/>
              </a:spcBef>
              <a:buClrTx/>
              <a:buSzTx/>
              <a:buNone/>
              <a:defRPr sz="1800">
                <a:solidFill>
                  <a:srgbClr val="DCDEE0"/>
                </a:solidFill>
                <a:latin typeface="Swis721 Lt BT"/>
                <a:ea typeface="Swis721 Lt BT"/>
                <a:cs typeface="Swis721 Lt BT"/>
                <a:sym typeface="Swis721 Lt BT"/>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dirty="0"/>
          </a:p>
        </p:txBody>
      </p:sp>
      <p:sp>
        <p:nvSpPr>
          <p:cNvPr id="16" name="Shape 224"/>
          <p:cNvSpPr/>
          <p:nvPr userDrawn="1"/>
        </p:nvSpPr>
        <p:spPr>
          <a:xfrm flipH="1">
            <a:off x="12271883" y="11764632"/>
            <a:ext cx="9409216" cy="15624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419" y="0"/>
                </a:lnTo>
                <a:lnTo>
                  <a:pt x="21600" y="0"/>
                </a:lnTo>
                <a:lnTo>
                  <a:pt x="19192" y="21567"/>
                </a:lnTo>
                <a:lnTo>
                  <a:pt x="0" y="21600"/>
                </a:lnTo>
                <a:close/>
              </a:path>
            </a:pathLst>
          </a:custGeom>
          <a:solidFill>
            <a:srgbClr val="FFFFFF"/>
          </a:solidFill>
          <a:ln w="12700">
            <a:miter lim="400000"/>
          </a:ln>
        </p:spPr>
        <p:txBody>
          <a:bodyPr lIns="53578" tIns="53578" rIns="53578" bIns="53578" anchor="ctr"/>
          <a:lstStyle/>
          <a:p>
            <a:pPr>
              <a:defRPr sz="3200"/>
            </a:pPr>
            <a:endParaRPr sz="2400"/>
          </a:p>
        </p:txBody>
      </p:sp>
      <p:pic>
        <p:nvPicPr>
          <p:cNvPr id="17" name="pasted-image.ti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3379804" y="12245429"/>
            <a:ext cx="4216909" cy="585934"/>
          </a:xfrm>
          <a:prstGeom prst="rect">
            <a:avLst/>
          </a:prstGeom>
          <a:ln w="12700">
            <a:miter lim="400000"/>
          </a:ln>
        </p:spPr>
      </p:pic>
      <p:pic>
        <p:nvPicPr>
          <p:cNvPr id="18" name="pasted-image.tif"/>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8397671" y="12111864"/>
            <a:ext cx="1745060" cy="788511"/>
          </a:xfrm>
          <a:prstGeom prst="rect">
            <a:avLst/>
          </a:prstGeom>
          <a:ln w="12700">
            <a:miter lim="400000"/>
          </a:ln>
        </p:spPr>
      </p:pic>
      <p:pic>
        <p:nvPicPr>
          <p:cNvPr id="11" name="pasted-image.pdf"/>
          <p:cNvPicPr>
            <a:picLocks noChangeAspect="1"/>
          </p:cNvPicPr>
          <p:nvPr userDrawn="1"/>
        </p:nvPicPr>
        <p:blipFill>
          <a:blip r:embed="rId4">
            <a:extLst/>
          </a:blip>
          <a:stretch>
            <a:fillRect/>
          </a:stretch>
        </p:blipFill>
        <p:spPr>
          <a:xfrm>
            <a:off x="366925" y="397776"/>
            <a:ext cx="3168735" cy="2928202"/>
          </a:xfrm>
          <a:prstGeom prst="rect">
            <a:avLst/>
          </a:prstGeom>
          <a:ln w="12700">
            <a:miter lim="400000"/>
          </a:ln>
        </p:spPr>
      </p:pic>
      <p:sp>
        <p:nvSpPr>
          <p:cNvPr id="14" name="Décision 2"/>
          <p:cNvSpPr/>
          <p:nvPr userDrawn="1"/>
        </p:nvSpPr>
        <p:spPr>
          <a:xfrm flipH="1">
            <a:off x="21513493" y="5118484"/>
            <a:ext cx="2854712" cy="8577940"/>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10000 h 10000"/>
              <a:gd name="connsiteX1" fmla="*/ 0 w 5000"/>
              <a:gd name="connsiteY1" fmla="*/ 0 h 10000"/>
              <a:gd name="connsiteX2" fmla="*/ 5000 w 5000"/>
              <a:gd name="connsiteY2" fmla="*/ 5000 h 10000"/>
              <a:gd name="connsiteX3" fmla="*/ 0 w 5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5000" h="10000">
                <a:moveTo>
                  <a:pt x="0" y="10000"/>
                </a:moveTo>
                <a:lnTo>
                  <a:pt x="0" y="0"/>
                </a:lnTo>
                <a:lnTo>
                  <a:pt x="5000" y="5000"/>
                </a:lnTo>
                <a:lnTo>
                  <a:pt x="0" y="10000"/>
                </a:lnTo>
                <a:close/>
              </a:path>
            </a:pathLst>
          </a:custGeom>
          <a:solidFill>
            <a:srgbClr val="E7473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fromWordArt="0" anchor="ctr" anchorCtr="0" forceAA="0" compatLnSpc="1">
            <a:prstTxWarp prst="textNoShape">
              <a:avLst/>
            </a:prstTxWarp>
            <a:normAutofit/>
          </a:bodyPr>
          <a:lstStyle/>
          <a:p>
            <a:pPr algn="ctr"/>
            <a:endParaRPr lang="fr-FR" sz="2400" dirty="0" err="1">
              <a:solidFill>
                <a:schemeClr val="bg1"/>
              </a:solidFill>
              <a:latin typeface="Swis721 BT Roman" charset="0"/>
              <a:ea typeface="Swis721 BT Roman" charset="0"/>
              <a:cs typeface="Swis721 BT Roman" charset="0"/>
            </a:endParaRPr>
          </a:p>
        </p:txBody>
      </p:sp>
      <p:sp>
        <p:nvSpPr>
          <p:cNvPr id="15" name="Shape 27"/>
          <p:cNvSpPr/>
          <p:nvPr userDrawn="1"/>
        </p:nvSpPr>
        <p:spPr>
          <a:xfrm>
            <a:off x="12391923" y="11134370"/>
            <a:ext cx="5049583" cy="523701"/>
          </a:xfrm>
          <a:prstGeom prst="rect">
            <a:avLst/>
          </a:prstGeom>
          <a:ln w="12700">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lvl1pPr algn="l">
              <a:defRPr sz="3600">
                <a:solidFill>
                  <a:srgbClr val="CBCDCF"/>
                </a:solidFill>
                <a:latin typeface="Swis721 BT"/>
                <a:ea typeface="Swis721 BT"/>
                <a:cs typeface="Swis721 BT"/>
                <a:sym typeface="Swis721 BT"/>
              </a:defRPr>
            </a:lvl1pPr>
          </a:lstStyle>
          <a:p>
            <a:r>
              <a:rPr sz="2700" dirty="0">
                <a:latin typeface="+mn-lt"/>
                <a:ea typeface="Segoe UI Black" panose="020B0A02040204020203" pitchFamily="34" charset="0"/>
                <a:cs typeface="Segoe UI Semilight" panose="020B0402040204020203" pitchFamily="34" charset="0"/>
              </a:rPr>
              <a:t>Informatique</a:t>
            </a:r>
          </a:p>
        </p:txBody>
      </p:sp>
    </p:spTree>
    <p:extLst>
      <p:ext uri="{BB962C8B-B14F-4D97-AF65-F5344CB8AC3E}">
        <p14:creationId xmlns:p14="http://schemas.microsoft.com/office/powerpoint/2010/main" val="1154988682"/>
      </p:ext>
    </p:extLst>
  </p:cSld>
  <p:clrMapOvr>
    <a:masterClrMapping/>
  </p:clrMapOvr>
  <p:transition spd="med"/>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Modèle standard présentation PPT pour EI (titre modifiable via l’onglet ‘INSERTION’ puis ‘En-tête/Pied')</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452934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7449800" y="730250"/>
            <a:ext cx="5257800" cy="11623676"/>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676400" y="730250"/>
            <a:ext cx="15468600" cy="11623676"/>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Modèle standard présentation PPT pour EI (titre modifiable via l’onglet ‘INSERTION’ puis ‘En-tête/Pied')</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951682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3048000" y="2244726"/>
            <a:ext cx="18288000" cy="4775200"/>
          </a:xfrm>
        </p:spPr>
        <p:txBody>
          <a:bodyPr anchor="b"/>
          <a:lstStyle>
            <a:lvl1pPr algn="ctr">
              <a:defRPr sz="12000"/>
            </a:lvl1pPr>
          </a:lstStyle>
          <a:p>
            <a:r>
              <a:rPr lang="fr-FR" smtClean="0"/>
              <a:t>Modifiez le style du titre</a:t>
            </a:r>
            <a:endParaRPr lang="fr-FR"/>
          </a:p>
        </p:txBody>
      </p:sp>
      <p:sp>
        <p:nvSpPr>
          <p:cNvPr id="3" name="Sous-titr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Modèle standard présentation PPT pour EI (titre modifiable via l’onglet ‘INSERTION’ puis ‘En-tête/Pied')</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8180097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Modèle standard présentation PPT pour EI (titre modifiable via l’onglet ‘INSERTION’ puis ‘En-tête/Pied')</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6101914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663700" y="3419477"/>
            <a:ext cx="21031200" cy="5705474"/>
          </a:xfrm>
        </p:spPr>
        <p:txBody>
          <a:bodyPr anchor="b"/>
          <a:lstStyle>
            <a:lvl1pPr>
              <a:defRPr sz="12000"/>
            </a:lvl1pPr>
          </a:lstStyle>
          <a:p>
            <a:r>
              <a:rPr lang="fr-FR" smtClean="0"/>
              <a:t>Modifiez le style du titre</a:t>
            </a:r>
            <a:endParaRPr lang="fr-FR"/>
          </a:p>
        </p:txBody>
      </p:sp>
      <p:sp>
        <p:nvSpPr>
          <p:cNvPr id="3" name="Espace réservé du texte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Modèle standard présentation PPT pour EI (titre modifiable via l’onglet ‘INSERTION’ puis ‘En-tête/Pied')</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42747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676400" y="3651250"/>
            <a:ext cx="10363200" cy="8702676"/>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12344400" y="3651250"/>
            <a:ext cx="10363200" cy="8702676"/>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Modèle standard présentation PPT pour EI (titre modifiable via l’onglet ‘INSERTION’ puis ‘En-tête/Pied')</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6413694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679576" y="730251"/>
            <a:ext cx="21031200" cy="2651126"/>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fr-FR" smtClean="0"/>
              <a:t>Modifiez les styles du texte du masque</a:t>
            </a:r>
          </a:p>
        </p:txBody>
      </p:sp>
      <p:sp>
        <p:nvSpPr>
          <p:cNvPr id="4" name="Espace réservé du contenu 3"/>
          <p:cNvSpPr>
            <a:spLocks noGrp="1"/>
          </p:cNvSpPr>
          <p:nvPr>
            <p:ph sz="half" idx="2"/>
          </p:nvPr>
        </p:nvSpPr>
        <p:spPr>
          <a:xfrm>
            <a:off x="1679577" y="5010150"/>
            <a:ext cx="10315574" cy="7369176"/>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fr-FR" smtClean="0"/>
              <a:t>Modifiez les styles du texte du masque</a:t>
            </a:r>
          </a:p>
        </p:txBody>
      </p:sp>
      <p:sp>
        <p:nvSpPr>
          <p:cNvPr id="6" name="Espace réservé du contenu 5"/>
          <p:cNvSpPr>
            <a:spLocks noGrp="1"/>
          </p:cNvSpPr>
          <p:nvPr>
            <p:ph sz="quarter" idx="4"/>
          </p:nvPr>
        </p:nvSpPr>
        <p:spPr>
          <a:xfrm>
            <a:off x="12344400" y="5010150"/>
            <a:ext cx="10366376" cy="7369176"/>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endParaRPr lang="fr-FR">
              <a:solidFill>
                <a:prstClr val="black">
                  <a:tint val="75000"/>
                </a:prstClr>
              </a:solidFill>
            </a:endParaRPr>
          </a:p>
        </p:txBody>
      </p:sp>
      <p:sp>
        <p:nvSpPr>
          <p:cNvPr id="8" name="Espace réservé du pied de page 7"/>
          <p:cNvSpPr>
            <a:spLocks noGrp="1"/>
          </p:cNvSpPr>
          <p:nvPr>
            <p:ph type="ftr" sz="quarter" idx="11"/>
          </p:nvPr>
        </p:nvSpPr>
        <p:spPr/>
        <p:txBody>
          <a:bodyPr/>
          <a:lstStyle/>
          <a:p>
            <a:r>
              <a:rPr lang="fr-FR" smtClean="0">
                <a:solidFill>
                  <a:prstClr val="black">
                    <a:tint val="75000"/>
                  </a:prstClr>
                </a:solidFill>
              </a:rPr>
              <a:t>Modèle standard présentation PPT pour EI (titre modifiable via l’onglet ‘INSERTION’ puis ‘En-tête/Pied')</a:t>
            </a:r>
            <a:endParaRPr lang="fr-FR">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42560167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endParaRPr lang="fr-FR">
              <a:solidFill>
                <a:prstClr val="black">
                  <a:tint val="75000"/>
                </a:prstClr>
              </a:solidFill>
            </a:endParaRPr>
          </a:p>
        </p:txBody>
      </p:sp>
      <p:sp>
        <p:nvSpPr>
          <p:cNvPr id="4" name="Espace réservé du pied de page 3"/>
          <p:cNvSpPr>
            <a:spLocks noGrp="1"/>
          </p:cNvSpPr>
          <p:nvPr>
            <p:ph type="ftr" sz="quarter" idx="11"/>
          </p:nvPr>
        </p:nvSpPr>
        <p:spPr/>
        <p:txBody>
          <a:bodyPr/>
          <a:lstStyle/>
          <a:p>
            <a:r>
              <a:rPr lang="fr-FR" smtClean="0">
                <a:solidFill>
                  <a:prstClr val="black">
                    <a:tint val="75000"/>
                  </a:prstClr>
                </a:solidFill>
              </a:rPr>
              <a:t>Modèle standard présentation PPT pour EI (titre modifiable via l’onglet ‘INSERTION’ puis ‘En-tête/Pied')</a:t>
            </a:r>
            <a:endParaRPr lang="fr-FR">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9605517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endParaRPr lang="fr-FR">
              <a:solidFill>
                <a:prstClr val="black">
                  <a:tint val="75000"/>
                </a:prstClr>
              </a:solidFill>
            </a:endParaRPr>
          </a:p>
        </p:txBody>
      </p:sp>
      <p:sp>
        <p:nvSpPr>
          <p:cNvPr id="3" name="Espace réservé du pied de page 2"/>
          <p:cNvSpPr>
            <a:spLocks noGrp="1"/>
          </p:cNvSpPr>
          <p:nvPr>
            <p:ph type="ftr" sz="quarter" idx="11"/>
          </p:nvPr>
        </p:nvSpPr>
        <p:spPr/>
        <p:txBody>
          <a:bodyPr/>
          <a:lstStyle/>
          <a:p>
            <a:r>
              <a:rPr lang="fr-FR" smtClean="0">
                <a:solidFill>
                  <a:prstClr val="black">
                    <a:tint val="75000"/>
                  </a:prstClr>
                </a:solidFill>
              </a:rPr>
              <a:t>Modèle standard présentation PPT pour EI (titre modifiable via l’onglet ‘INSERTION’ puis ‘En-tête/Pied')</a:t>
            </a:r>
            <a:endParaRPr lang="fr-FR">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97300386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679577" y="914400"/>
            <a:ext cx="7864474" cy="3200400"/>
          </a:xfrm>
        </p:spPr>
        <p:txBody>
          <a:bodyPr anchor="b"/>
          <a:lstStyle>
            <a:lvl1pPr>
              <a:defRPr sz="6400"/>
            </a:lvl1pPr>
          </a:lstStyle>
          <a:p>
            <a:r>
              <a:rPr lang="fr-FR" smtClean="0"/>
              <a:t>Modifiez le style du titre</a:t>
            </a:r>
            <a:endParaRPr lang="fr-FR"/>
          </a:p>
        </p:txBody>
      </p:sp>
      <p:sp>
        <p:nvSpPr>
          <p:cNvPr id="3" name="Espace réservé du contenu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Modèle standard présentation PPT pour EI (titre modifiable via l’onglet ‘INSERTION’ puis ‘En-tête/Pied')</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63052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Titre image">
    <p:bg>
      <p:bgPr>
        <a:solidFill>
          <a:srgbClr val="003A8D"/>
        </a:solidFill>
        <a:effectLst/>
      </p:bgPr>
    </p:bg>
    <p:spTree>
      <p:nvGrpSpPr>
        <p:cNvPr id="1" name=""/>
        <p:cNvGrpSpPr/>
        <p:nvPr/>
      </p:nvGrpSpPr>
      <p:grpSpPr>
        <a:xfrm>
          <a:off x="0" y="0"/>
          <a:ext cx="0" cy="0"/>
          <a:chOff x="0" y="0"/>
          <a:chExt cx="0" cy="0"/>
        </a:xfrm>
      </p:grpSpPr>
      <p:pic>
        <p:nvPicPr>
          <p:cNvPr id="16" name="Imag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23944" y="6131642"/>
            <a:ext cx="10058400" cy="7606665"/>
          </a:xfrm>
          <a:prstGeom prst="rect">
            <a:avLst/>
          </a:prstGeom>
        </p:spPr>
      </p:pic>
      <p:sp>
        <p:nvSpPr>
          <p:cNvPr id="15" name="Décision 2"/>
          <p:cNvSpPr/>
          <p:nvPr userDrawn="1"/>
        </p:nvSpPr>
        <p:spPr>
          <a:xfrm flipH="1">
            <a:off x="21527632" y="5118484"/>
            <a:ext cx="2854712" cy="8577940"/>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10000 h 10000"/>
              <a:gd name="connsiteX1" fmla="*/ 0 w 5000"/>
              <a:gd name="connsiteY1" fmla="*/ 0 h 10000"/>
              <a:gd name="connsiteX2" fmla="*/ 5000 w 5000"/>
              <a:gd name="connsiteY2" fmla="*/ 5000 h 10000"/>
              <a:gd name="connsiteX3" fmla="*/ 0 w 5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5000" h="10000">
                <a:moveTo>
                  <a:pt x="0" y="10000"/>
                </a:moveTo>
                <a:lnTo>
                  <a:pt x="0" y="0"/>
                </a:lnTo>
                <a:lnTo>
                  <a:pt x="5000" y="5000"/>
                </a:lnTo>
                <a:lnTo>
                  <a:pt x="0" y="10000"/>
                </a:lnTo>
                <a:close/>
              </a:path>
            </a:pathLst>
          </a:custGeom>
          <a:solidFill>
            <a:srgbClr val="E7473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fromWordArt="0" anchor="ctr" anchorCtr="0" forceAA="0" compatLnSpc="1">
            <a:prstTxWarp prst="textNoShape">
              <a:avLst/>
            </a:prstTxWarp>
            <a:normAutofit/>
          </a:bodyPr>
          <a:lstStyle/>
          <a:p>
            <a:pPr algn="ctr"/>
            <a:endParaRPr lang="fr-FR" sz="2400" dirty="0" err="1">
              <a:solidFill>
                <a:schemeClr val="bg1"/>
              </a:solidFill>
              <a:latin typeface="Swis721 BT Roman" charset="0"/>
              <a:ea typeface="Swis721 BT Roman" charset="0"/>
              <a:cs typeface="Swis721 BT Roman" charset="0"/>
            </a:endParaRPr>
          </a:p>
        </p:txBody>
      </p:sp>
      <p:sp>
        <p:nvSpPr>
          <p:cNvPr id="14" name="Décision 2"/>
          <p:cNvSpPr/>
          <p:nvPr userDrawn="1"/>
        </p:nvSpPr>
        <p:spPr>
          <a:xfrm>
            <a:off x="-16764" y="4"/>
            <a:ext cx="6657815" cy="13738307"/>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10000 h 10000"/>
              <a:gd name="connsiteX1" fmla="*/ 0 w 5000"/>
              <a:gd name="connsiteY1" fmla="*/ 0 h 10000"/>
              <a:gd name="connsiteX2" fmla="*/ 5000 w 5000"/>
              <a:gd name="connsiteY2" fmla="*/ 5000 h 10000"/>
              <a:gd name="connsiteX3" fmla="*/ 0 w 5000"/>
              <a:gd name="connsiteY3"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7324 h 7324"/>
              <a:gd name="connsiteX1" fmla="*/ 0 w 10000"/>
              <a:gd name="connsiteY1" fmla="*/ 591 h 7324"/>
              <a:gd name="connsiteX2" fmla="*/ 5280 w 10000"/>
              <a:gd name="connsiteY2" fmla="*/ 0 h 7324"/>
              <a:gd name="connsiteX3" fmla="*/ 10000 w 10000"/>
              <a:gd name="connsiteY3" fmla="*/ 2324 h 7324"/>
              <a:gd name="connsiteX4" fmla="*/ 0 w 10000"/>
              <a:gd name="connsiteY4" fmla="*/ 7324 h 7324"/>
              <a:gd name="connsiteX0" fmla="*/ 0 w 10000"/>
              <a:gd name="connsiteY0" fmla="*/ 9348 h 9348"/>
              <a:gd name="connsiteX1" fmla="*/ 0 w 10000"/>
              <a:gd name="connsiteY1" fmla="*/ 155 h 9348"/>
              <a:gd name="connsiteX2" fmla="*/ 6284 w 10000"/>
              <a:gd name="connsiteY2" fmla="*/ 0 h 9348"/>
              <a:gd name="connsiteX3" fmla="*/ 10000 w 10000"/>
              <a:gd name="connsiteY3" fmla="*/ 2521 h 9348"/>
              <a:gd name="connsiteX4" fmla="*/ 0 w 10000"/>
              <a:gd name="connsiteY4" fmla="*/ 9348 h 9348"/>
              <a:gd name="connsiteX0" fmla="*/ 0 w 10000"/>
              <a:gd name="connsiteY0" fmla="*/ 10029 h 10029"/>
              <a:gd name="connsiteX1" fmla="*/ 0 w 10000"/>
              <a:gd name="connsiteY1" fmla="*/ 0 h 10029"/>
              <a:gd name="connsiteX2" fmla="*/ 6284 w 10000"/>
              <a:gd name="connsiteY2" fmla="*/ 29 h 10029"/>
              <a:gd name="connsiteX3" fmla="*/ 10000 w 10000"/>
              <a:gd name="connsiteY3" fmla="*/ 2726 h 10029"/>
              <a:gd name="connsiteX4" fmla="*/ 0 w 10000"/>
              <a:gd name="connsiteY4" fmla="*/ 10029 h 10029"/>
              <a:gd name="connsiteX0" fmla="*/ 0 w 10000"/>
              <a:gd name="connsiteY0" fmla="*/ 10000 h 10000"/>
              <a:gd name="connsiteX1" fmla="*/ 0 w 10000"/>
              <a:gd name="connsiteY1" fmla="*/ 41 h 10000"/>
              <a:gd name="connsiteX2" fmla="*/ 6284 w 10000"/>
              <a:gd name="connsiteY2" fmla="*/ 0 h 10000"/>
              <a:gd name="connsiteX3" fmla="*/ 10000 w 10000"/>
              <a:gd name="connsiteY3" fmla="*/ 2697 h 10000"/>
              <a:gd name="connsiteX4" fmla="*/ 0 w 10000"/>
              <a:gd name="connsiteY4" fmla="*/ 10000 h 10000"/>
              <a:gd name="connsiteX0" fmla="*/ 0 w 10000"/>
              <a:gd name="connsiteY0" fmla="*/ 10000 h 10000"/>
              <a:gd name="connsiteX1" fmla="*/ 20 w 10000"/>
              <a:gd name="connsiteY1" fmla="*/ 6 h 10000"/>
              <a:gd name="connsiteX2" fmla="*/ 6284 w 10000"/>
              <a:gd name="connsiteY2" fmla="*/ 0 h 10000"/>
              <a:gd name="connsiteX3" fmla="*/ 10000 w 10000"/>
              <a:gd name="connsiteY3" fmla="*/ 2697 h 10000"/>
              <a:gd name="connsiteX4" fmla="*/ 0 w 10000"/>
              <a:gd name="connsiteY4" fmla="*/ 10000 h 10000"/>
              <a:gd name="connsiteX0" fmla="*/ 0 w 10000"/>
              <a:gd name="connsiteY0" fmla="*/ 9994 h 9994"/>
              <a:gd name="connsiteX1" fmla="*/ 20 w 10000"/>
              <a:gd name="connsiteY1" fmla="*/ 0 h 9994"/>
              <a:gd name="connsiteX2" fmla="*/ 6284 w 10000"/>
              <a:gd name="connsiteY2" fmla="*/ 0 h 9994"/>
              <a:gd name="connsiteX3" fmla="*/ 10000 w 10000"/>
              <a:gd name="connsiteY3" fmla="*/ 2691 h 9994"/>
              <a:gd name="connsiteX4" fmla="*/ 0 w 10000"/>
              <a:gd name="connsiteY4" fmla="*/ 9994 h 9994"/>
              <a:gd name="connsiteX0" fmla="*/ 0 w 10000"/>
              <a:gd name="connsiteY0" fmla="*/ 10003 h 10003"/>
              <a:gd name="connsiteX1" fmla="*/ 13 w 10000"/>
              <a:gd name="connsiteY1" fmla="*/ 0 h 10003"/>
              <a:gd name="connsiteX2" fmla="*/ 6284 w 10000"/>
              <a:gd name="connsiteY2" fmla="*/ 3 h 10003"/>
              <a:gd name="connsiteX3" fmla="*/ 10000 w 10000"/>
              <a:gd name="connsiteY3" fmla="*/ 2696 h 10003"/>
              <a:gd name="connsiteX4" fmla="*/ 0 w 10000"/>
              <a:gd name="connsiteY4" fmla="*/ 10003 h 10003"/>
              <a:gd name="connsiteX0" fmla="*/ 0 w 10000"/>
              <a:gd name="connsiteY0" fmla="*/ 10003 h 10003"/>
              <a:gd name="connsiteX1" fmla="*/ 13 w 10000"/>
              <a:gd name="connsiteY1" fmla="*/ 0 h 10003"/>
              <a:gd name="connsiteX2" fmla="*/ 6284 w 10000"/>
              <a:gd name="connsiteY2" fmla="*/ 0 h 10003"/>
              <a:gd name="connsiteX3" fmla="*/ 10000 w 10000"/>
              <a:gd name="connsiteY3" fmla="*/ 2696 h 10003"/>
              <a:gd name="connsiteX4" fmla="*/ 0 w 10000"/>
              <a:gd name="connsiteY4" fmla="*/ 10003 h 10003"/>
              <a:gd name="connsiteX0" fmla="*/ 0 w 9992"/>
              <a:gd name="connsiteY0" fmla="*/ 10003 h 10003"/>
              <a:gd name="connsiteX1" fmla="*/ 13 w 9992"/>
              <a:gd name="connsiteY1" fmla="*/ 0 h 10003"/>
              <a:gd name="connsiteX2" fmla="*/ 6284 w 9992"/>
              <a:gd name="connsiteY2" fmla="*/ 0 h 10003"/>
              <a:gd name="connsiteX3" fmla="*/ 9992 w 9992"/>
              <a:gd name="connsiteY3" fmla="*/ 2700 h 10003"/>
              <a:gd name="connsiteX4" fmla="*/ 0 w 9992"/>
              <a:gd name="connsiteY4" fmla="*/ 10003 h 10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2" h="10003">
                <a:moveTo>
                  <a:pt x="0" y="10003"/>
                </a:moveTo>
                <a:cubicBezTo>
                  <a:pt x="7" y="6670"/>
                  <a:pt x="6" y="3333"/>
                  <a:pt x="13" y="0"/>
                </a:cubicBezTo>
                <a:lnTo>
                  <a:pt x="6284" y="0"/>
                </a:lnTo>
                <a:lnTo>
                  <a:pt x="9992" y="2700"/>
                </a:lnTo>
                <a:lnTo>
                  <a:pt x="0" y="10003"/>
                </a:lnTo>
                <a:close/>
              </a:path>
            </a:pathLst>
          </a:cu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fromWordArt="0" anchor="ctr" anchorCtr="0" forceAA="0" compatLnSpc="1">
            <a:prstTxWarp prst="textNoShape">
              <a:avLst/>
            </a:prstTxWarp>
            <a:normAutofit/>
          </a:bodyPr>
          <a:lstStyle/>
          <a:p>
            <a:pPr algn="ctr"/>
            <a:endParaRPr lang="fr-FR" sz="2400" dirty="0" err="1">
              <a:solidFill>
                <a:schemeClr val="bg1"/>
              </a:solidFill>
              <a:latin typeface="Swis721 BT Roman" charset="0"/>
              <a:ea typeface="Swis721 BT Roman" charset="0"/>
              <a:cs typeface="Swis721 BT Roman" charset="0"/>
            </a:endParaRPr>
          </a:p>
        </p:txBody>
      </p:sp>
      <p:sp>
        <p:nvSpPr>
          <p:cNvPr id="36" name="Shape 36"/>
          <p:cNvSpPr>
            <a:spLocks noGrp="1"/>
          </p:cNvSpPr>
          <p:nvPr>
            <p:ph type="title"/>
          </p:nvPr>
        </p:nvSpPr>
        <p:spPr>
          <a:xfrm>
            <a:off x="7250296" y="577429"/>
            <a:ext cx="16607624" cy="5748207"/>
          </a:xfrm>
          <a:prstGeom prst="rect">
            <a:avLst/>
          </a:prstGeom>
        </p:spPr>
        <p:txBody>
          <a:bodyPr/>
          <a:lstStyle>
            <a:lvl1pPr>
              <a:defRPr sz="6450" b="0">
                <a:solidFill>
                  <a:srgbClr val="FFFFFF"/>
                </a:solidFill>
              </a:defRPr>
            </a:lvl1pPr>
          </a:lstStyle>
          <a:p>
            <a:r>
              <a:rPr lang="fr-FR" smtClean="0"/>
              <a:t>Modifiez le style du titre</a:t>
            </a:r>
            <a:endParaRPr dirty="0"/>
          </a:p>
        </p:txBody>
      </p:sp>
      <p:sp>
        <p:nvSpPr>
          <p:cNvPr id="37" name="Shape 37"/>
          <p:cNvSpPr>
            <a:spLocks noGrp="1"/>
          </p:cNvSpPr>
          <p:nvPr>
            <p:ph type="body" sz="half" idx="1"/>
          </p:nvPr>
        </p:nvSpPr>
        <p:spPr>
          <a:xfrm>
            <a:off x="6722617" y="4720108"/>
            <a:ext cx="9017055" cy="8043510"/>
          </a:xfrm>
          <a:prstGeom prst="rect">
            <a:avLst/>
          </a:prstGeom>
        </p:spPr>
        <p:txBody>
          <a:bodyPr anchor="ctr"/>
          <a:lstStyle>
            <a:lvl1pPr algn="r">
              <a:lnSpc>
                <a:spcPct val="100000"/>
              </a:lnSpc>
              <a:spcBef>
                <a:spcPts val="0"/>
              </a:spcBef>
              <a:defRPr sz="2700">
                <a:solidFill>
                  <a:srgbClr val="FFFFFF"/>
                </a:solidFill>
                <a:latin typeface="+mn-lt"/>
              </a:defRPr>
            </a:lvl1pPr>
            <a:lvl2pPr marL="0" indent="171446" algn="r">
              <a:lnSpc>
                <a:spcPct val="100000"/>
              </a:lnSpc>
              <a:spcBef>
                <a:spcPts val="0"/>
              </a:spcBef>
              <a:buClrTx/>
              <a:buSzTx/>
              <a:buNone/>
              <a:defRPr sz="2400">
                <a:solidFill>
                  <a:srgbClr val="DCDEE0"/>
                </a:solidFill>
                <a:latin typeface="Swis721 Lt BT"/>
                <a:ea typeface="Swis721 Lt BT"/>
                <a:cs typeface="Swis721 Lt BT"/>
                <a:sym typeface="Swis721 Lt BT"/>
              </a:defRPr>
            </a:lvl2pPr>
            <a:lvl3pPr marL="0" indent="342892" algn="r">
              <a:lnSpc>
                <a:spcPct val="100000"/>
              </a:lnSpc>
              <a:spcBef>
                <a:spcPts val="0"/>
              </a:spcBef>
              <a:buClrTx/>
              <a:buSzTx/>
              <a:buNone/>
              <a:defRPr sz="2400">
                <a:solidFill>
                  <a:srgbClr val="DCDEE0"/>
                </a:solidFill>
                <a:latin typeface="Swis721 Lt BT"/>
                <a:ea typeface="Swis721 Lt BT"/>
                <a:cs typeface="Swis721 Lt BT"/>
                <a:sym typeface="Swis721 Lt BT"/>
              </a:defRPr>
            </a:lvl3pPr>
            <a:lvl4pPr marL="0" indent="514337" algn="r">
              <a:lnSpc>
                <a:spcPct val="100000"/>
              </a:lnSpc>
              <a:spcBef>
                <a:spcPts val="0"/>
              </a:spcBef>
              <a:buClrTx/>
              <a:buSzTx/>
              <a:buNone/>
              <a:defRPr sz="2400">
                <a:solidFill>
                  <a:srgbClr val="DCDEE0"/>
                </a:solidFill>
                <a:latin typeface="Swis721 Lt BT"/>
                <a:ea typeface="Swis721 Lt BT"/>
                <a:cs typeface="Swis721 Lt BT"/>
                <a:sym typeface="Swis721 Lt BT"/>
              </a:defRPr>
            </a:lvl4pPr>
            <a:lvl5pPr marL="0" indent="685783" algn="r">
              <a:lnSpc>
                <a:spcPct val="100000"/>
              </a:lnSpc>
              <a:spcBef>
                <a:spcPts val="0"/>
              </a:spcBef>
              <a:buClrTx/>
              <a:buSzTx/>
              <a:buNone/>
              <a:defRPr sz="2400">
                <a:solidFill>
                  <a:srgbClr val="DCDEE0"/>
                </a:solidFill>
                <a:latin typeface="Swis721 Lt BT"/>
                <a:ea typeface="Swis721 Lt BT"/>
                <a:cs typeface="Swis721 Lt BT"/>
                <a:sym typeface="Swis721 Lt BT"/>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dirty="0"/>
          </a:p>
        </p:txBody>
      </p:sp>
      <p:sp>
        <p:nvSpPr>
          <p:cNvPr id="44" name="Shape 44"/>
          <p:cNvSpPr/>
          <p:nvPr/>
        </p:nvSpPr>
        <p:spPr>
          <a:xfrm>
            <a:off x="846655" y="11340661"/>
            <a:ext cx="9421916" cy="1572782"/>
          </a:xfrm>
          <a:custGeom>
            <a:avLst/>
            <a:gdLst/>
            <a:ahLst/>
            <a:cxnLst>
              <a:cxn ang="0">
                <a:pos x="wd2" y="hd2"/>
              </a:cxn>
              <a:cxn ang="5400000">
                <a:pos x="wd2" y="hd2"/>
              </a:cxn>
              <a:cxn ang="10800000">
                <a:pos x="wd2" y="hd2"/>
              </a:cxn>
              <a:cxn ang="16200000">
                <a:pos x="wd2" y="hd2"/>
              </a:cxn>
            </a:cxnLst>
            <a:rect l="0" t="0" r="r" b="b"/>
            <a:pathLst>
              <a:path w="21600" h="21600" extrusionOk="0">
                <a:moveTo>
                  <a:pt x="0" y="21458"/>
                </a:moveTo>
                <a:lnTo>
                  <a:pt x="2445" y="0"/>
                </a:lnTo>
                <a:lnTo>
                  <a:pt x="21600" y="174"/>
                </a:lnTo>
                <a:lnTo>
                  <a:pt x="19166" y="21600"/>
                </a:lnTo>
                <a:lnTo>
                  <a:pt x="0" y="21458"/>
                </a:lnTo>
                <a:close/>
              </a:path>
            </a:pathLst>
          </a:custGeom>
          <a:solidFill>
            <a:srgbClr val="FFFFFF"/>
          </a:solidFill>
          <a:ln w="12700">
            <a:miter lim="400000"/>
          </a:ln>
        </p:spPr>
        <p:txBody>
          <a:bodyPr lIns="53578" tIns="53578" rIns="53578" bIns="53578" anchor="ctr"/>
          <a:lstStyle/>
          <a:p>
            <a:pPr>
              <a:defRPr sz="3200"/>
            </a:pPr>
            <a:endParaRPr sz="2400"/>
          </a:p>
        </p:txBody>
      </p:sp>
      <p:pic>
        <p:nvPicPr>
          <p:cNvPr id="45" name="pasted-image.ti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967276" y="11834158"/>
            <a:ext cx="4216909" cy="585934"/>
          </a:xfrm>
          <a:prstGeom prst="rect">
            <a:avLst/>
          </a:prstGeom>
          <a:ln w="12700">
            <a:miter lim="400000"/>
          </a:ln>
        </p:spPr>
      </p:pic>
      <p:pic>
        <p:nvPicPr>
          <p:cNvPr id="46" name="pasted-image.ti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6985142" y="11700588"/>
            <a:ext cx="1745060" cy="788512"/>
          </a:xfrm>
          <a:prstGeom prst="rect">
            <a:avLst/>
          </a:prstGeom>
          <a:ln w="12700">
            <a:miter lim="400000"/>
          </a:ln>
        </p:spPr>
      </p:pic>
      <p:pic>
        <p:nvPicPr>
          <p:cNvPr id="12" name="pasted-image.pdf"/>
          <p:cNvPicPr>
            <a:picLocks noChangeAspect="1"/>
          </p:cNvPicPr>
          <p:nvPr userDrawn="1"/>
        </p:nvPicPr>
        <p:blipFill>
          <a:blip r:embed="rId5">
            <a:extLst/>
          </a:blip>
          <a:stretch>
            <a:fillRect/>
          </a:stretch>
        </p:blipFill>
        <p:spPr>
          <a:xfrm>
            <a:off x="366925" y="397776"/>
            <a:ext cx="3168735" cy="2928202"/>
          </a:xfrm>
          <a:prstGeom prst="rect">
            <a:avLst/>
          </a:prstGeom>
          <a:ln w="12700">
            <a:miter lim="400000"/>
          </a:ln>
        </p:spPr>
      </p:pic>
      <p:sp>
        <p:nvSpPr>
          <p:cNvPr id="13" name="Shape 27"/>
          <p:cNvSpPr/>
          <p:nvPr userDrawn="1"/>
        </p:nvSpPr>
        <p:spPr>
          <a:xfrm>
            <a:off x="2200715" y="10606680"/>
            <a:ext cx="5049583" cy="523701"/>
          </a:xfrm>
          <a:prstGeom prst="rect">
            <a:avLst/>
          </a:prstGeom>
          <a:ln w="12700">
            <a:miter lim="400000"/>
          </a:ln>
          <a:extLst>
            <a:ext uri="{C572A759-6A51-4108-AA02-DFA0A04FC94B}">
              <ma14:wrappingTextBoxFlag xmlns:ma14="http://schemas.microsoft.com/office/mac/drawingml/2011/main" xmlns="" val="1"/>
            </a:ext>
          </a:extLst>
        </p:spPr>
        <p:txBody>
          <a:bodyPr wrap="square" lIns="53578" tIns="53578" rIns="53578" bIns="53578" anchor="ctr">
            <a:spAutoFit/>
          </a:bodyPr>
          <a:lstStyle>
            <a:lvl1pPr algn="l">
              <a:defRPr sz="3600">
                <a:solidFill>
                  <a:srgbClr val="CBCDCF"/>
                </a:solidFill>
                <a:latin typeface="Swis721 BT"/>
                <a:ea typeface="Swis721 BT"/>
                <a:cs typeface="Swis721 BT"/>
                <a:sym typeface="Swis721 BT"/>
              </a:defRPr>
            </a:lvl1pPr>
          </a:lstStyle>
          <a:p>
            <a:r>
              <a:rPr sz="2700" dirty="0">
                <a:latin typeface="+mn-lt"/>
                <a:ea typeface="Segoe UI Black" panose="020B0A02040204020203" pitchFamily="34" charset="0"/>
                <a:cs typeface="Segoe UI Semilight" panose="020B0402040204020203" pitchFamily="34" charset="0"/>
              </a:rPr>
              <a:t>Informatique</a:t>
            </a:r>
          </a:p>
        </p:txBody>
      </p:sp>
    </p:spTree>
    <p:extLst>
      <p:ext uri="{BB962C8B-B14F-4D97-AF65-F5344CB8AC3E}">
        <p14:creationId xmlns:p14="http://schemas.microsoft.com/office/powerpoint/2010/main" val="3369425027"/>
      </p:ext>
    </p:extLst>
  </p:cSld>
  <p:clrMapOvr>
    <a:masterClrMapping/>
  </p:clrMapOvr>
  <p:transition spd="med"/>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679577" y="914400"/>
            <a:ext cx="7864474" cy="3200400"/>
          </a:xfrm>
        </p:spPr>
        <p:txBody>
          <a:bodyPr anchor="b"/>
          <a:lstStyle>
            <a:lvl1pPr>
              <a:defRPr sz="6400"/>
            </a:lvl1pPr>
          </a:lstStyle>
          <a:p>
            <a:r>
              <a:rPr lang="fr-FR" smtClean="0"/>
              <a:t>Modifiez le style du titre</a:t>
            </a:r>
            <a:endParaRPr lang="fr-FR"/>
          </a:p>
        </p:txBody>
      </p:sp>
      <p:sp>
        <p:nvSpPr>
          <p:cNvPr id="3" name="Espace réservé pour une image  2"/>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fr-FR"/>
          </a:p>
        </p:txBody>
      </p:sp>
      <p:sp>
        <p:nvSpPr>
          <p:cNvPr id="4" name="Espace réservé du texte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Modèle standard présentation PPT pour EI (titre modifiable via l’onglet ‘INSERTION’ puis ‘En-tête/Pied')</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5458747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Modèle standard présentation PPT pour EI (titre modifiable via l’onglet ‘INSERTION’ puis ‘En-tête/Pied')</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6229279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7449800" y="730250"/>
            <a:ext cx="5257800" cy="11623676"/>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676400" y="730250"/>
            <a:ext cx="15468600" cy="11623676"/>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Modèle standard présentation PPT pour EI (titre modifiable via l’onglet ‘INSERTION’ puis ‘En-tête/Pied')</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7993305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3048000" y="2244726"/>
            <a:ext cx="18288000" cy="4775200"/>
          </a:xfrm>
        </p:spPr>
        <p:txBody>
          <a:bodyPr anchor="b"/>
          <a:lstStyle>
            <a:lvl1pPr algn="ctr">
              <a:defRPr sz="12000"/>
            </a:lvl1pPr>
          </a:lstStyle>
          <a:p>
            <a:r>
              <a:rPr lang="fr-FR" smtClean="0"/>
              <a:t>Modifiez le style du titre</a:t>
            </a:r>
            <a:endParaRPr lang="fr-FR"/>
          </a:p>
        </p:txBody>
      </p:sp>
      <p:sp>
        <p:nvSpPr>
          <p:cNvPr id="3" name="Sous-titr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AAA7ACC8-9825-4268-A8D6-C1D84E8320B2}" type="datetimeFigureOut">
              <a:rPr lang="fr-FR" smtClean="0">
                <a:solidFill>
                  <a:prstClr val="black">
                    <a:tint val="75000"/>
                  </a:prstClr>
                </a:solidFill>
              </a:rPr>
              <a:pPr/>
              <a:t>02/05/2023</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4434612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AA7ACC8-9825-4268-A8D6-C1D84E8320B2}" type="datetimeFigureOut">
              <a:rPr lang="fr-FR" smtClean="0">
                <a:solidFill>
                  <a:prstClr val="black">
                    <a:tint val="75000"/>
                  </a:prstClr>
                </a:solidFill>
              </a:rPr>
              <a:pPr/>
              <a:t>02/05/2023</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0009439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663700" y="3419477"/>
            <a:ext cx="21031200" cy="5705474"/>
          </a:xfrm>
        </p:spPr>
        <p:txBody>
          <a:bodyPr anchor="b"/>
          <a:lstStyle>
            <a:lvl1pPr>
              <a:defRPr sz="12000"/>
            </a:lvl1pPr>
          </a:lstStyle>
          <a:p>
            <a:r>
              <a:rPr lang="fr-FR" smtClean="0"/>
              <a:t>Modifiez le style du titre</a:t>
            </a:r>
            <a:endParaRPr lang="fr-FR"/>
          </a:p>
        </p:txBody>
      </p:sp>
      <p:sp>
        <p:nvSpPr>
          <p:cNvPr id="3" name="Espace réservé du texte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AAA7ACC8-9825-4268-A8D6-C1D84E8320B2}" type="datetimeFigureOut">
              <a:rPr lang="fr-FR" smtClean="0">
                <a:solidFill>
                  <a:prstClr val="black">
                    <a:tint val="75000"/>
                  </a:prstClr>
                </a:solidFill>
              </a:rPr>
              <a:pPr/>
              <a:t>02/05/2023</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6275676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676400" y="3651250"/>
            <a:ext cx="10363200" cy="8702676"/>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12344400" y="3651250"/>
            <a:ext cx="10363200" cy="8702676"/>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AAA7ACC8-9825-4268-A8D6-C1D84E8320B2}" type="datetimeFigureOut">
              <a:rPr lang="fr-FR" smtClean="0">
                <a:solidFill>
                  <a:prstClr val="black">
                    <a:tint val="75000"/>
                  </a:prstClr>
                </a:solidFill>
              </a:rPr>
              <a:pPr/>
              <a:t>02/05/2023</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4587494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679576" y="730251"/>
            <a:ext cx="21031200" cy="2651126"/>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fr-FR" smtClean="0"/>
              <a:t>Modifiez les styles du texte du masque</a:t>
            </a:r>
          </a:p>
        </p:txBody>
      </p:sp>
      <p:sp>
        <p:nvSpPr>
          <p:cNvPr id="4" name="Espace réservé du contenu 3"/>
          <p:cNvSpPr>
            <a:spLocks noGrp="1"/>
          </p:cNvSpPr>
          <p:nvPr>
            <p:ph sz="half" idx="2"/>
          </p:nvPr>
        </p:nvSpPr>
        <p:spPr>
          <a:xfrm>
            <a:off x="1679577" y="5010150"/>
            <a:ext cx="10315574" cy="7369176"/>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fr-FR" smtClean="0"/>
              <a:t>Modifiez les styles du texte du masque</a:t>
            </a:r>
          </a:p>
        </p:txBody>
      </p:sp>
      <p:sp>
        <p:nvSpPr>
          <p:cNvPr id="6" name="Espace réservé du contenu 5"/>
          <p:cNvSpPr>
            <a:spLocks noGrp="1"/>
          </p:cNvSpPr>
          <p:nvPr>
            <p:ph sz="quarter" idx="4"/>
          </p:nvPr>
        </p:nvSpPr>
        <p:spPr>
          <a:xfrm>
            <a:off x="12344400" y="5010150"/>
            <a:ext cx="10366376" cy="7369176"/>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AAA7ACC8-9825-4268-A8D6-C1D84E8320B2}" type="datetimeFigureOut">
              <a:rPr lang="fr-FR" smtClean="0">
                <a:solidFill>
                  <a:prstClr val="black">
                    <a:tint val="75000"/>
                  </a:prstClr>
                </a:solidFill>
              </a:rPr>
              <a:pPr/>
              <a:t>02/05/2023</a:t>
            </a:fld>
            <a:endParaRPr lang="fr-FR">
              <a:solidFill>
                <a:prstClr val="black">
                  <a:tint val="75000"/>
                </a:prstClr>
              </a:solidFill>
            </a:endParaRPr>
          </a:p>
        </p:txBody>
      </p:sp>
      <p:sp>
        <p:nvSpPr>
          <p:cNvPr id="8" name="Espace réservé du pied de page 7"/>
          <p:cNvSpPr>
            <a:spLocks noGrp="1"/>
          </p:cNvSpPr>
          <p:nvPr>
            <p:ph type="ftr" sz="quarter" idx="11"/>
          </p:nvPr>
        </p:nvSpPr>
        <p:spPr/>
        <p:txBody>
          <a:bodyPr/>
          <a:lstStyle/>
          <a:p>
            <a:endParaRPr lang="fr-FR">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4082264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AAA7ACC8-9825-4268-A8D6-C1D84E8320B2}" type="datetimeFigureOut">
              <a:rPr lang="fr-FR" smtClean="0">
                <a:solidFill>
                  <a:prstClr val="black">
                    <a:tint val="75000"/>
                  </a:prstClr>
                </a:solidFill>
              </a:rPr>
              <a:pPr/>
              <a:t>02/05/2023</a:t>
            </a:fld>
            <a:endParaRPr lang="fr-FR">
              <a:solidFill>
                <a:prstClr val="black">
                  <a:tint val="75000"/>
                </a:prstClr>
              </a:solidFill>
            </a:endParaRPr>
          </a:p>
        </p:txBody>
      </p:sp>
      <p:sp>
        <p:nvSpPr>
          <p:cNvPr id="4" name="Espace réservé du pied de page 3"/>
          <p:cNvSpPr>
            <a:spLocks noGrp="1"/>
          </p:cNvSpPr>
          <p:nvPr>
            <p:ph type="ftr" sz="quarter" idx="11"/>
          </p:nvPr>
        </p:nvSpPr>
        <p:spPr/>
        <p:txBody>
          <a:bodyPr/>
          <a:lstStyle/>
          <a:p>
            <a:endParaRPr lang="fr-FR">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7523022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A7ACC8-9825-4268-A8D6-C1D84E8320B2}" type="datetimeFigureOut">
              <a:rPr lang="fr-FR" smtClean="0">
                <a:solidFill>
                  <a:prstClr val="black">
                    <a:tint val="75000"/>
                  </a:prstClr>
                </a:solidFill>
              </a:rPr>
              <a:pPr/>
              <a:t>02/05/2023</a:t>
            </a:fld>
            <a:endParaRPr lang="fr-FR">
              <a:solidFill>
                <a:prstClr val="black">
                  <a:tint val="75000"/>
                </a:prstClr>
              </a:solidFill>
            </a:endParaRPr>
          </a:p>
        </p:txBody>
      </p:sp>
      <p:sp>
        <p:nvSpPr>
          <p:cNvPr id="3" name="Espace réservé du pied de page 2"/>
          <p:cNvSpPr>
            <a:spLocks noGrp="1"/>
          </p:cNvSpPr>
          <p:nvPr>
            <p:ph type="ftr" sz="quarter" idx="11"/>
          </p:nvPr>
        </p:nvSpPr>
        <p:spPr/>
        <p:txBody>
          <a:bodyPr/>
          <a:lstStyle/>
          <a:p>
            <a:endParaRPr lang="fr-FR">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77714876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re personnalisable">
    <p:bg>
      <p:bgPr>
        <a:solidFill>
          <a:srgbClr val="003A8D"/>
        </a:solidFill>
        <a:effectLst/>
      </p:bgPr>
    </p:bg>
    <p:spTree>
      <p:nvGrpSpPr>
        <p:cNvPr id="1" name=""/>
        <p:cNvGrpSpPr/>
        <p:nvPr/>
      </p:nvGrpSpPr>
      <p:grpSpPr>
        <a:xfrm>
          <a:off x="0" y="0"/>
          <a:ext cx="0" cy="0"/>
          <a:chOff x="0" y="0"/>
          <a:chExt cx="0" cy="0"/>
        </a:xfrm>
      </p:grpSpPr>
      <p:sp>
        <p:nvSpPr>
          <p:cNvPr id="15" name="Décision 2"/>
          <p:cNvSpPr/>
          <p:nvPr userDrawn="1"/>
        </p:nvSpPr>
        <p:spPr>
          <a:xfrm flipH="1">
            <a:off x="21527632" y="5118484"/>
            <a:ext cx="2854712" cy="8577940"/>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10000 h 10000"/>
              <a:gd name="connsiteX1" fmla="*/ 0 w 5000"/>
              <a:gd name="connsiteY1" fmla="*/ 0 h 10000"/>
              <a:gd name="connsiteX2" fmla="*/ 5000 w 5000"/>
              <a:gd name="connsiteY2" fmla="*/ 5000 h 10000"/>
              <a:gd name="connsiteX3" fmla="*/ 0 w 5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5000" h="10000">
                <a:moveTo>
                  <a:pt x="0" y="10000"/>
                </a:moveTo>
                <a:lnTo>
                  <a:pt x="0" y="0"/>
                </a:lnTo>
                <a:lnTo>
                  <a:pt x="5000" y="5000"/>
                </a:lnTo>
                <a:lnTo>
                  <a:pt x="0" y="10000"/>
                </a:lnTo>
                <a:close/>
              </a:path>
            </a:pathLst>
          </a:custGeom>
          <a:solidFill>
            <a:srgbClr val="E7473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fromWordArt="0" anchor="ctr" anchorCtr="0" forceAA="0" compatLnSpc="1">
            <a:prstTxWarp prst="textNoShape">
              <a:avLst/>
            </a:prstTxWarp>
            <a:normAutofit/>
          </a:bodyPr>
          <a:lstStyle/>
          <a:p>
            <a:pPr algn="ctr"/>
            <a:endParaRPr lang="fr-FR" sz="2400" dirty="0" err="1">
              <a:solidFill>
                <a:schemeClr val="bg1"/>
              </a:solidFill>
              <a:latin typeface="Swis721 BT Roman" charset="0"/>
              <a:ea typeface="Swis721 BT Roman" charset="0"/>
              <a:cs typeface="Swis721 BT Roman" charset="0"/>
            </a:endParaRPr>
          </a:p>
        </p:txBody>
      </p:sp>
      <p:sp>
        <p:nvSpPr>
          <p:cNvPr id="13" name="Shape 158"/>
          <p:cNvSpPr>
            <a:spLocks noGrp="1"/>
          </p:cNvSpPr>
          <p:nvPr>
            <p:ph type="pic" sz="half" idx="15"/>
          </p:nvPr>
        </p:nvSpPr>
        <p:spPr>
          <a:xfrm>
            <a:off x="13700619" y="5668770"/>
            <a:ext cx="10695815" cy="8043510"/>
          </a:xfrm>
          <a:custGeom>
            <a:avLst/>
            <a:gdLst>
              <a:gd name="connsiteX0" fmla="*/ 0 w 7500938"/>
              <a:gd name="connsiteY0" fmla="*/ 0 h 11215688"/>
              <a:gd name="connsiteX1" fmla="*/ 7500938 w 7500938"/>
              <a:gd name="connsiteY1" fmla="*/ 0 h 11215688"/>
              <a:gd name="connsiteX2" fmla="*/ 7500938 w 7500938"/>
              <a:gd name="connsiteY2" fmla="*/ 11215688 h 11215688"/>
              <a:gd name="connsiteX3" fmla="*/ 0 w 7500938"/>
              <a:gd name="connsiteY3" fmla="*/ 11215688 h 11215688"/>
              <a:gd name="connsiteX4" fmla="*/ 0 w 7500938"/>
              <a:gd name="connsiteY4" fmla="*/ 0 h 11215688"/>
              <a:gd name="connsiteX0" fmla="*/ 0 w 7500938"/>
              <a:gd name="connsiteY0" fmla="*/ 11215688 h 11215688"/>
              <a:gd name="connsiteX1" fmla="*/ 7500938 w 7500938"/>
              <a:gd name="connsiteY1" fmla="*/ 0 h 11215688"/>
              <a:gd name="connsiteX2" fmla="*/ 7500938 w 7500938"/>
              <a:gd name="connsiteY2" fmla="*/ 11215688 h 11215688"/>
              <a:gd name="connsiteX3" fmla="*/ 0 w 7500938"/>
              <a:gd name="connsiteY3" fmla="*/ 11215688 h 11215688"/>
              <a:gd name="connsiteX0" fmla="*/ 0 w 11833453"/>
              <a:gd name="connsiteY0" fmla="*/ 10584316 h 11215688"/>
              <a:gd name="connsiteX1" fmla="*/ 11833453 w 11833453"/>
              <a:gd name="connsiteY1" fmla="*/ 0 h 11215688"/>
              <a:gd name="connsiteX2" fmla="*/ 11833453 w 11833453"/>
              <a:gd name="connsiteY2" fmla="*/ 11215688 h 11215688"/>
              <a:gd name="connsiteX3" fmla="*/ 0 w 11833453"/>
              <a:gd name="connsiteY3" fmla="*/ 10584316 h 11215688"/>
              <a:gd name="connsiteX0" fmla="*/ 0 w 11833453"/>
              <a:gd name="connsiteY0" fmla="*/ 10018259 h 10649631"/>
              <a:gd name="connsiteX1" fmla="*/ 6673624 w 11833453"/>
              <a:gd name="connsiteY1" fmla="*/ 0 h 10649631"/>
              <a:gd name="connsiteX2" fmla="*/ 11833453 w 11833453"/>
              <a:gd name="connsiteY2" fmla="*/ 10649631 h 10649631"/>
              <a:gd name="connsiteX3" fmla="*/ 0 w 11833453"/>
              <a:gd name="connsiteY3" fmla="*/ 10018259 h 10649631"/>
              <a:gd name="connsiteX0" fmla="*/ 0 w 13292138"/>
              <a:gd name="connsiteY0" fmla="*/ 10018259 h 10018259"/>
              <a:gd name="connsiteX1" fmla="*/ 6673624 w 13292138"/>
              <a:gd name="connsiteY1" fmla="*/ 0 h 10018259"/>
              <a:gd name="connsiteX2" fmla="*/ 13292138 w 13292138"/>
              <a:gd name="connsiteY2" fmla="*/ 10018259 h 10018259"/>
              <a:gd name="connsiteX3" fmla="*/ 0 w 13292138"/>
              <a:gd name="connsiteY3" fmla="*/ 10018259 h 10018259"/>
              <a:gd name="connsiteX0" fmla="*/ 0 w 13292138"/>
              <a:gd name="connsiteY0" fmla="*/ 10005559 h 10005559"/>
              <a:gd name="connsiteX1" fmla="*/ 6638699 w 13292138"/>
              <a:gd name="connsiteY1" fmla="*/ 0 h 10005559"/>
              <a:gd name="connsiteX2" fmla="*/ 13292138 w 13292138"/>
              <a:gd name="connsiteY2" fmla="*/ 10005559 h 10005559"/>
              <a:gd name="connsiteX3" fmla="*/ 0 w 13292138"/>
              <a:gd name="connsiteY3" fmla="*/ 10005559 h 10005559"/>
              <a:gd name="connsiteX0" fmla="*/ 0 w 13304838"/>
              <a:gd name="connsiteY0" fmla="*/ 10005559 h 10005559"/>
              <a:gd name="connsiteX1" fmla="*/ 6651399 w 13304838"/>
              <a:gd name="connsiteY1" fmla="*/ 0 h 10005559"/>
              <a:gd name="connsiteX2" fmla="*/ 13304838 w 13304838"/>
              <a:gd name="connsiteY2" fmla="*/ 10005559 h 10005559"/>
              <a:gd name="connsiteX3" fmla="*/ 0 w 13304838"/>
              <a:gd name="connsiteY3" fmla="*/ 10005559 h 10005559"/>
            </a:gdLst>
            <a:ahLst/>
            <a:cxnLst>
              <a:cxn ang="0">
                <a:pos x="connsiteX0" y="connsiteY0"/>
              </a:cxn>
              <a:cxn ang="0">
                <a:pos x="connsiteX1" y="connsiteY1"/>
              </a:cxn>
              <a:cxn ang="0">
                <a:pos x="connsiteX2" y="connsiteY2"/>
              </a:cxn>
              <a:cxn ang="0">
                <a:pos x="connsiteX3" y="connsiteY3"/>
              </a:cxn>
            </a:cxnLst>
            <a:rect l="l" t="t" r="r" b="b"/>
            <a:pathLst>
              <a:path w="13304838" h="10005559">
                <a:moveTo>
                  <a:pt x="0" y="10005559"/>
                </a:moveTo>
                <a:lnTo>
                  <a:pt x="6651399" y="0"/>
                </a:lnTo>
                <a:lnTo>
                  <a:pt x="13304838" y="10005559"/>
                </a:lnTo>
                <a:lnTo>
                  <a:pt x="0" y="10005559"/>
                </a:lnTo>
                <a:close/>
              </a:path>
            </a:pathLst>
          </a:custGeom>
          <a:solidFill>
            <a:schemeClr val="bg1">
              <a:lumMod val="65000"/>
            </a:schemeClr>
          </a:solidFill>
          <a:ln w="12700">
            <a:miter lim="400000"/>
          </a:ln>
          <a:extLst>
            <a:ext uri="{C572A759-6A51-4108-AA02-DFA0A04FC94B}">
              <ma14:wrappingTextBoxFlag xmlns="" xmlns:ma14="http://schemas.microsoft.com/office/mac/drawingml/2011/main" val="1"/>
            </a:ext>
          </a:extLst>
        </p:spPr>
        <p:txBody>
          <a:bodyPr lIns="91439" tIns="45719" rIns="91439" bIns="45719" anchor="b">
            <a:noAutofit/>
          </a:bodyPr>
          <a:lstStyle>
            <a:lvl1pPr algn="ctr">
              <a:defRPr>
                <a:solidFill>
                  <a:srgbClr val="FFFF00"/>
                </a:solidFill>
              </a:defRPr>
            </a:lvl1pPr>
          </a:lstStyle>
          <a:p>
            <a:r>
              <a:rPr lang="fr-FR" smtClean="0"/>
              <a:t>Cliquez sur l'icône pour ajouter une image</a:t>
            </a:r>
            <a:endParaRPr/>
          </a:p>
        </p:txBody>
      </p:sp>
      <p:sp>
        <p:nvSpPr>
          <p:cNvPr id="14" name="Décision 2"/>
          <p:cNvSpPr/>
          <p:nvPr userDrawn="1"/>
        </p:nvSpPr>
        <p:spPr>
          <a:xfrm>
            <a:off x="-16764" y="4"/>
            <a:ext cx="6657815" cy="13738307"/>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10000 h 10000"/>
              <a:gd name="connsiteX1" fmla="*/ 0 w 5000"/>
              <a:gd name="connsiteY1" fmla="*/ 0 h 10000"/>
              <a:gd name="connsiteX2" fmla="*/ 5000 w 5000"/>
              <a:gd name="connsiteY2" fmla="*/ 5000 h 10000"/>
              <a:gd name="connsiteX3" fmla="*/ 0 w 5000"/>
              <a:gd name="connsiteY3"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7324 h 7324"/>
              <a:gd name="connsiteX1" fmla="*/ 0 w 10000"/>
              <a:gd name="connsiteY1" fmla="*/ 591 h 7324"/>
              <a:gd name="connsiteX2" fmla="*/ 5280 w 10000"/>
              <a:gd name="connsiteY2" fmla="*/ 0 h 7324"/>
              <a:gd name="connsiteX3" fmla="*/ 10000 w 10000"/>
              <a:gd name="connsiteY3" fmla="*/ 2324 h 7324"/>
              <a:gd name="connsiteX4" fmla="*/ 0 w 10000"/>
              <a:gd name="connsiteY4" fmla="*/ 7324 h 7324"/>
              <a:gd name="connsiteX0" fmla="*/ 0 w 10000"/>
              <a:gd name="connsiteY0" fmla="*/ 9348 h 9348"/>
              <a:gd name="connsiteX1" fmla="*/ 0 w 10000"/>
              <a:gd name="connsiteY1" fmla="*/ 155 h 9348"/>
              <a:gd name="connsiteX2" fmla="*/ 6284 w 10000"/>
              <a:gd name="connsiteY2" fmla="*/ 0 h 9348"/>
              <a:gd name="connsiteX3" fmla="*/ 10000 w 10000"/>
              <a:gd name="connsiteY3" fmla="*/ 2521 h 9348"/>
              <a:gd name="connsiteX4" fmla="*/ 0 w 10000"/>
              <a:gd name="connsiteY4" fmla="*/ 9348 h 9348"/>
              <a:gd name="connsiteX0" fmla="*/ 0 w 10000"/>
              <a:gd name="connsiteY0" fmla="*/ 10029 h 10029"/>
              <a:gd name="connsiteX1" fmla="*/ 0 w 10000"/>
              <a:gd name="connsiteY1" fmla="*/ 0 h 10029"/>
              <a:gd name="connsiteX2" fmla="*/ 6284 w 10000"/>
              <a:gd name="connsiteY2" fmla="*/ 29 h 10029"/>
              <a:gd name="connsiteX3" fmla="*/ 10000 w 10000"/>
              <a:gd name="connsiteY3" fmla="*/ 2726 h 10029"/>
              <a:gd name="connsiteX4" fmla="*/ 0 w 10000"/>
              <a:gd name="connsiteY4" fmla="*/ 10029 h 10029"/>
              <a:gd name="connsiteX0" fmla="*/ 0 w 10000"/>
              <a:gd name="connsiteY0" fmla="*/ 10000 h 10000"/>
              <a:gd name="connsiteX1" fmla="*/ 0 w 10000"/>
              <a:gd name="connsiteY1" fmla="*/ 41 h 10000"/>
              <a:gd name="connsiteX2" fmla="*/ 6284 w 10000"/>
              <a:gd name="connsiteY2" fmla="*/ 0 h 10000"/>
              <a:gd name="connsiteX3" fmla="*/ 10000 w 10000"/>
              <a:gd name="connsiteY3" fmla="*/ 2697 h 10000"/>
              <a:gd name="connsiteX4" fmla="*/ 0 w 10000"/>
              <a:gd name="connsiteY4" fmla="*/ 10000 h 10000"/>
              <a:gd name="connsiteX0" fmla="*/ 0 w 10000"/>
              <a:gd name="connsiteY0" fmla="*/ 10000 h 10000"/>
              <a:gd name="connsiteX1" fmla="*/ 20 w 10000"/>
              <a:gd name="connsiteY1" fmla="*/ 6 h 10000"/>
              <a:gd name="connsiteX2" fmla="*/ 6284 w 10000"/>
              <a:gd name="connsiteY2" fmla="*/ 0 h 10000"/>
              <a:gd name="connsiteX3" fmla="*/ 10000 w 10000"/>
              <a:gd name="connsiteY3" fmla="*/ 2697 h 10000"/>
              <a:gd name="connsiteX4" fmla="*/ 0 w 10000"/>
              <a:gd name="connsiteY4" fmla="*/ 10000 h 10000"/>
              <a:gd name="connsiteX0" fmla="*/ 0 w 10000"/>
              <a:gd name="connsiteY0" fmla="*/ 9994 h 9994"/>
              <a:gd name="connsiteX1" fmla="*/ 20 w 10000"/>
              <a:gd name="connsiteY1" fmla="*/ 0 h 9994"/>
              <a:gd name="connsiteX2" fmla="*/ 6284 w 10000"/>
              <a:gd name="connsiteY2" fmla="*/ 0 h 9994"/>
              <a:gd name="connsiteX3" fmla="*/ 10000 w 10000"/>
              <a:gd name="connsiteY3" fmla="*/ 2691 h 9994"/>
              <a:gd name="connsiteX4" fmla="*/ 0 w 10000"/>
              <a:gd name="connsiteY4" fmla="*/ 9994 h 9994"/>
              <a:gd name="connsiteX0" fmla="*/ 0 w 10000"/>
              <a:gd name="connsiteY0" fmla="*/ 10003 h 10003"/>
              <a:gd name="connsiteX1" fmla="*/ 13 w 10000"/>
              <a:gd name="connsiteY1" fmla="*/ 0 h 10003"/>
              <a:gd name="connsiteX2" fmla="*/ 6284 w 10000"/>
              <a:gd name="connsiteY2" fmla="*/ 3 h 10003"/>
              <a:gd name="connsiteX3" fmla="*/ 10000 w 10000"/>
              <a:gd name="connsiteY3" fmla="*/ 2696 h 10003"/>
              <a:gd name="connsiteX4" fmla="*/ 0 w 10000"/>
              <a:gd name="connsiteY4" fmla="*/ 10003 h 10003"/>
              <a:gd name="connsiteX0" fmla="*/ 0 w 10000"/>
              <a:gd name="connsiteY0" fmla="*/ 10003 h 10003"/>
              <a:gd name="connsiteX1" fmla="*/ 13 w 10000"/>
              <a:gd name="connsiteY1" fmla="*/ 0 h 10003"/>
              <a:gd name="connsiteX2" fmla="*/ 6284 w 10000"/>
              <a:gd name="connsiteY2" fmla="*/ 0 h 10003"/>
              <a:gd name="connsiteX3" fmla="*/ 10000 w 10000"/>
              <a:gd name="connsiteY3" fmla="*/ 2696 h 10003"/>
              <a:gd name="connsiteX4" fmla="*/ 0 w 10000"/>
              <a:gd name="connsiteY4" fmla="*/ 10003 h 10003"/>
              <a:gd name="connsiteX0" fmla="*/ 0 w 9992"/>
              <a:gd name="connsiteY0" fmla="*/ 10003 h 10003"/>
              <a:gd name="connsiteX1" fmla="*/ 13 w 9992"/>
              <a:gd name="connsiteY1" fmla="*/ 0 h 10003"/>
              <a:gd name="connsiteX2" fmla="*/ 6284 w 9992"/>
              <a:gd name="connsiteY2" fmla="*/ 0 h 10003"/>
              <a:gd name="connsiteX3" fmla="*/ 9992 w 9992"/>
              <a:gd name="connsiteY3" fmla="*/ 2700 h 10003"/>
              <a:gd name="connsiteX4" fmla="*/ 0 w 9992"/>
              <a:gd name="connsiteY4" fmla="*/ 10003 h 10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2" h="10003">
                <a:moveTo>
                  <a:pt x="0" y="10003"/>
                </a:moveTo>
                <a:cubicBezTo>
                  <a:pt x="7" y="6670"/>
                  <a:pt x="6" y="3333"/>
                  <a:pt x="13" y="0"/>
                </a:cubicBezTo>
                <a:lnTo>
                  <a:pt x="6284" y="0"/>
                </a:lnTo>
                <a:lnTo>
                  <a:pt x="9992" y="2700"/>
                </a:lnTo>
                <a:lnTo>
                  <a:pt x="0" y="10003"/>
                </a:lnTo>
                <a:close/>
              </a:path>
            </a:pathLst>
          </a:cu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fromWordArt="0" anchor="ctr" anchorCtr="0" forceAA="0" compatLnSpc="1">
            <a:prstTxWarp prst="textNoShape">
              <a:avLst/>
            </a:prstTxWarp>
            <a:normAutofit/>
          </a:bodyPr>
          <a:lstStyle/>
          <a:p>
            <a:pPr algn="ctr"/>
            <a:endParaRPr lang="fr-FR" sz="2400" dirty="0" err="1">
              <a:solidFill>
                <a:schemeClr val="bg1"/>
              </a:solidFill>
              <a:latin typeface="Swis721 BT Roman" charset="0"/>
              <a:ea typeface="Swis721 BT Roman" charset="0"/>
              <a:cs typeface="Swis721 BT Roman" charset="0"/>
            </a:endParaRPr>
          </a:p>
        </p:txBody>
      </p:sp>
      <p:sp>
        <p:nvSpPr>
          <p:cNvPr id="36" name="Shape 36"/>
          <p:cNvSpPr>
            <a:spLocks noGrp="1"/>
          </p:cNvSpPr>
          <p:nvPr>
            <p:ph type="title"/>
          </p:nvPr>
        </p:nvSpPr>
        <p:spPr>
          <a:xfrm>
            <a:off x="7250296" y="577429"/>
            <a:ext cx="16607624" cy="5748207"/>
          </a:xfrm>
          <a:prstGeom prst="rect">
            <a:avLst/>
          </a:prstGeom>
        </p:spPr>
        <p:txBody>
          <a:bodyPr/>
          <a:lstStyle>
            <a:lvl1pPr>
              <a:defRPr sz="6450" b="0">
                <a:solidFill>
                  <a:srgbClr val="FFFFFF"/>
                </a:solidFill>
              </a:defRPr>
            </a:lvl1pPr>
          </a:lstStyle>
          <a:p>
            <a:r>
              <a:rPr lang="fr-FR" smtClean="0"/>
              <a:t>Modifiez le style du titre</a:t>
            </a:r>
            <a:endParaRPr dirty="0"/>
          </a:p>
        </p:txBody>
      </p:sp>
      <p:sp>
        <p:nvSpPr>
          <p:cNvPr id="37" name="Shape 37"/>
          <p:cNvSpPr>
            <a:spLocks noGrp="1"/>
          </p:cNvSpPr>
          <p:nvPr>
            <p:ph type="body" sz="half" idx="1"/>
          </p:nvPr>
        </p:nvSpPr>
        <p:spPr>
          <a:xfrm>
            <a:off x="6722617" y="4720108"/>
            <a:ext cx="9017055" cy="8043510"/>
          </a:xfrm>
          <a:prstGeom prst="rect">
            <a:avLst/>
          </a:prstGeom>
        </p:spPr>
        <p:txBody>
          <a:bodyPr anchor="ctr"/>
          <a:lstStyle>
            <a:lvl1pPr algn="r">
              <a:lnSpc>
                <a:spcPct val="100000"/>
              </a:lnSpc>
              <a:spcBef>
                <a:spcPts val="0"/>
              </a:spcBef>
              <a:defRPr sz="2700">
                <a:solidFill>
                  <a:srgbClr val="FFFFFF"/>
                </a:solidFill>
                <a:latin typeface="+mn-lt"/>
              </a:defRPr>
            </a:lvl1pPr>
            <a:lvl2pPr marL="0" indent="171446" algn="r">
              <a:lnSpc>
                <a:spcPct val="100000"/>
              </a:lnSpc>
              <a:spcBef>
                <a:spcPts val="0"/>
              </a:spcBef>
              <a:buClrTx/>
              <a:buSzTx/>
              <a:buNone/>
              <a:defRPr sz="2400">
                <a:solidFill>
                  <a:srgbClr val="DCDEE0"/>
                </a:solidFill>
                <a:latin typeface="Swis721 Lt BT"/>
                <a:ea typeface="Swis721 Lt BT"/>
                <a:cs typeface="Swis721 Lt BT"/>
                <a:sym typeface="Swis721 Lt BT"/>
              </a:defRPr>
            </a:lvl2pPr>
            <a:lvl3pPr marL="0" indent="342892" algn="r">
              <a:lnSpc>
                <a:spcPct val="100000"/>
              </a:lnSpc>
              <a:spcBef>
                <a:spcPts val="0"/>
              </a:spcBef>
              <a:buClrTx/>
              <a:buSzTx/>
              <a:buNone/>
              <a:defRPr sz="2400">
                <a:solidFill>
                  <a:srgbClr val="DCDEE0"/>
                </a:solidFill>
                <a:latin typeface="Swis721 Lt BT"/>
                <a:ea typeface="Swis721 Lt BT"/>
                <a:cs typeface="Swis721 Lt BT"/>
                <a:sym typeface="Swis721 Lt BT"/>
              </a:defRPr>
            </a:lvl3pPr>
            <a:lvl4pPr marL="0" indent="514337" algn="r">
              <a:lnSpc>
                <a:spcPct val="100000"/>
              </a:lnSpc>
              <a:spcBef>
                <a:spcPts val="0"/>
              </a:spcBef>
              <a:buClrTx/>
              <a:buSzTx/>
              <a:buNone/>
              <a:defRPr sz="2400">
                <a:solidFill>
                  <a:srgbClr val="DCDEE0"/>
                </a:solidFill>
                <a:latin typeface="Swis721 Lt BT"/>
                <a:ea typeface="Swis721 Lt BT"/>
                <a:cs typeface="Swis721 Lt BT"/>
                <a:sym typeface="Swis721 Lt BT"/>
              </a:defRPr>
            </a:lvl4pPr>
            <a:lvl5pPr marL="0" indent="685783" algn="r">
              <a:lnSpc>
                <a:spcPct val="100000"/>
              </a:lnSpc>
              <a:spcBef>
                <a:spcPts val="0"/>
              </a:spcBef>
              <a:buClrTx/>
              <a:buSzTx/>
              <a:buNone/>
              <a:defRPr sz="2400">
                <a:solidFill>
                  <a:srgbClr val="DCDEE0"/>
                </a:solidFill>
                <a:latin typeface="Swis721 Lt BT"/>
                <a:ea typeface="Swis721 Lt BT"/>
                <a:cs typeface="Swis721 Lt BT"/>
                <a:sym typeface="Swis721 Lt BT"/>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dirty="0"/>
          </a:p>
        </p:txBody>
      </p:sp>
      <p:sp>
        <p:nvSpPr>
          <p:cNvPr id="44" name="Shape 44"/>
          <p:cNvSpPr/>
          <p:nvPr/>
        </p:nvSpPr>
        <p:spPr>
          <a:xfrm>
            <a:off x="846655" y="11340661"/>
            <a:ext cx="9421916" cy="1572782"/>
          </a:xfrm>
          <a:custGeom>
            <a:avLst/>
            <a:gdLst/>
            <a:ahLst/>
            <a:cxnLst>
              <a:cxn ang="0">
                <a:pos x="wd2" y="hd2"/>
              </a:cxn>
              <a:cxn ang="5400000">
                <a:pos x="wd2" y="hd2"/>
              </a:cxn>
              <a:cxn ang="10800000">
                <a:pos x="wd2" y="hd2"/>
              </a:cxn>
              <a:cxn ang="16200000">
                <a:pos x="wd2" y="hd2"/>
              </a:cxn>
            </a:cxnLst>
            <a:rect l="0" t="0" r="r" b="b"/>
            <a:pathLst>
              <a:path w="21600" h="21600" extrusionOk="0">
                <a:moveTo>
                  <a:pt x="0" y="21458"/>
                </a:moveTo>
                <a:lnTo>
                  <a:pt x="2445" y="0"/>
                </a:lnTo>
                <a:lnTo>
                  <a:pt x="21600" y="174"/>
                </a:lnTo>
                <a:lnTo>
                  <a:pt x="19166" y="21600"/>
                </a:lnTo>
                <a:lnTo>
                  <a:pt x="0" y="21458"/>
                </a:lnTo>
                <a:close/>
              </a:path>
            </a:pathLst>
          </a:custGeom>
          <a:solidFill>
            <a:srgbClr val="FFFFFF"/>
          </a:solidFill>
          <a:ln w="12700">
            <a:miter lim="400000"/>
          </a:ln>
        </p:spPr>
        <p:txBody>
          <a:bodyPr lIns="53578" tIns="53578" rIns="53578" bIns="53578" anchor="ctr"/>
          <a:lstStyle/>
          <a:p>
            <a:pPr>
              <a:defRPr sz="3200"/>
            </a:pPr>
            <a:endParaRPr sz="2400"/>
          </a:p>
        </p:txBody>
      </p:sp>
      <p:pic>
        <p:nvPicPr>
          <p:cNvPr id="45" name="pasted-image.ti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967276" y="11834158"/>
            <a:ext cx="4216909" cy="585934"/>
          </a:xfrm>
          <a:prstGeom prst="rect">
            <a:avLst/>
          </a:prstGeom>
          <a:ln w="12700">
            <a:miter lim="400000"/>
          </a:ln>
        </p:spPr>
      </p:pic>
      <p:pic>
        <p:nvPicPr>
          <p:cNvPr id="46" name="pasted-image.ti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6985142" y="11700588"/>
            <a:ext cx="1745060" cy="788512"/>
          </a:xfrm>
          <a:prstGeom prst="rect">
            <a:avLst/>
          </a:prstGeom>
          <a:ln w="12700">
            <a:miter lim="400000"/>
          </a:ln>
        </p:spPr>
      </p:pic>
      <p:pic>
        <p:nvPicPr>
          <p:cNvPr id="12" name="pasted-image.pdf"/>
          <p:cNvPicPr>
            <a:picLocks noChangeAspect="1"/>
          </p:cNvPicPr>
          <p:nvPr userDrawn="1"/>
        </p:nvPicPr>
        <p:blipFill>
          <a:blip r:embed="rId4">
            <a:extLst/>
          </a:blip>
          <a:stretch>
            <a:fillRect/>
          </a:stretch>
        </p:blipFill>
        <p:spPr>
          <a:xfrm>
            <a:off x="366925" y="397776"/>
            <a:ext cx="3168735" cy="2928202"/>
          </a:xfrm>
          <a:prstGeom prst="rect">
            <a:avLst/>
          </a:prstGeom>
          <a:ln w="12700">
            <a:miter lim="400000"/>
          </a:ln>
        </p:spPr>
      </p:pic>
      <p:sp>
        <p:nvSpPr>
          <p:cNvPr id="17" name="Shape 27"/>
          <p:cNvSpPr/>
          <p:nvPr userDrawn="1"/>
        </p:nvSpPr>
        <p:spPr>
          <a:xfrm>
            <a:off x="2200715" y="10606680"/>
            <a:ext cx="5049583" cy="523701"/>
          </a:xfrm>
          <a:prstGeom prst="rect">
            <a:avLst/>
          </a:prstGeom>
          <a:ln w="12700">
            <a:miter lim="400000"/>
          </a:ln>
          <a:extLst>
            <a:ext uri="{C572A759-6A51-4108-AA02-DFA0A04FC94B}">
              <ma14:wrappingTextBoxFlag xmlns="" xmlns:ma14="http://schemas.microsoft.com/office/mac/drawingml/2011/main" val="1"/>
            </a:ext>
          </a:extLst>
        </p:spPr>
        <p:txBody>
          <a:bodyPr wrap="square" lIns="53578" tIns="53578" rIns="53578" bIns="53578" anchor="ctr">
            <a:spAutoFit/>
          </a:bodyPr>
          <a:lstStyle>
            <a:lvl1pPr algn="l">
              <a:defRPr sz="3600">
                <a:solidFill>
                  <a:srgbClr val="CBCDCF"/>
                </a:solidFill>
                <a:latin typeface="Swis721 BT"/>
                <a:ea typeface="Swis721 BT"/>
                <a:cs typeface="Swis721 BT"/>
                <a:sym typeface="Swis721 BT"/>
              </a:defRPr>
            </a:lvl1pPr>
          </a:lstStyle>
          <a:p>
            <a:r>
              <a:rPr sz="2700" dirty="0">
                <a:latin typeface="+mn-lt"/>
                <a:ea typeface="Segoe UI Black" panose="020B0A02040204020203" pitchFamily="34" charset="0"/>
                <a:cs typeface="Segoe UI Semilight" panose="020B0402040204020203" pitchFamily="34" charset="0"/>
              </a:rPr>
              <a:t>Informatique</a:t>
            </a:r>
          </a:p>
        </p:txBody>
      </p:sp>
    </p:spTree>
    <p:extLst>
      <p:ext uri="{BB962C8B-B14F-4D97-AF65-F5344CB8AC3E}">
        <p14:creationId xmlns:p14="http://schemas.microsoft.com/office/powerpoint/2010/main" val="754759797"/>
      </p:ext>
    </p:extLst>
  </p:cSld>
  <p:clrMapOvr>
    <a:masterClrMapping/>
  </p:clrMapOvr>
  <p:transition spd="med"/>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679577" y="914400"/>
            <a:ext cx="7864474" cy="3200400"/>
          </a:xfrm>
        </p:spPr>
        <p:txBody>
          <a:bodyPr anchor="b"/>
          <a:lstStyle>
            <a:lvl1pPr>
              <a:defRPr sz="6400"/>
            </a:lvl1pPr>
          </a:lstStyle>
          <a:p>
            <a:r>
              <a:rPr lang="fr-FR" smtClean="0"/>
              <a:t>Modifiez le style du titre</a:t>
            </a:r>
            <a:endParaRPr lang="fr-FR"/>
          </a:p>
        </p:txBody>
      </p:sp>
      <p:sp>
        <p:nvSpPr>
          <p:cNvPr id="3" name="Espace réservé du contenu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AAA7ACC8-9825-4268-A8D6-C1D84E8320B2}" type="datetimeFigureOut">
              <a:rPr lang="fr-FR" smtClean="0">
                <a:solidFill>
                  <a:prstClr val="black">
                    <a:tint val="75000"/>
                  </a:prstClr>
                </a:solidFill>
              </a:rPr>
              <a:pPr/>
              <a:t>02/05/2023</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421981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679577" y="914400"/>
            <a:ext cx="7864474" cy="3200400"/>
          </a:xfrm>
        </p:spPr>
        <p:txBody>
          <a:bodyPr anchor="b"/>
          <a:lstStyle>
            <a:lvl1pPr>
              <a:defRPr sz="6400"/>
            </a:lvl1pPr>
          </a:lstStyle>
          <a:p>
            <a:r>
              <a:rPr lang="fr-FR" smtClean="0"/>
              <a:t>Modifiez le style du titre</a:t>
            </a:r>
            <a:endParaRPr lang="fr-FR"/>
          </a:p>
        </p:txBody>
      </p:sp>
      <p:sp>
        <p:nvSpPr>
          <p:cNvPr id="3" name="Espace réservé pour une image  2"/>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fr-FR"/>
          </a:p>
        </p:txBody>
      </p:sp>
      <p:sp>
        <p:nvSpPr>
          <p:cNvPr id="4" name="Espace réservé du texte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AAA7ACC8-9825-4268-A8D6-C1D84E8320B2}" type="datetimeFigureOut">
              <a:rPr lang="fr-FR" smtClean="0">
                <a:solidFill>
                  <a:prstClr val="black">
                    <a:tint val="75000"/>
                  </a:prstClr>
                </a:solidFill>
              </a:rPr>
              <a:pPr/>
              <a:t>02/05/2023</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8978145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AA7ACC8-9825-4268-A8D6-C1D84E8320B2}" type="datetimeFigureOut">
              <a:rPr lang="fr-FR" smtClean="0">
                <a:solidFill>
                  <a:prstClr val="black">
                    <a:tint val="75000"/>
                  </a:prstClr>
                </a:solidFill>
              </a:rPr>
              <a:pPr/>
              <a:t>02/05/2023</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7819453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7449800" y="730250"/>
            <a:ext cx="5257800" cy="11623676"/>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676400" y="730250"/>
            <a:ext cx="15468600" cy="11623676"/>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AA7ACC8-9825-4268-A8D6-C1D84E8320B2}" type="datetimeFigureOut">
              <a:rPr lang="fr-FR" smtClean="0">
                <a:solidFill>
                  <a:prstClr val="black">
                    <a:tint val="75000"/>
                  </a:prstClr>
                </a:solidFill>
              </a:rPr>
              <a:pPr/>
              <a:t>02/05/2023</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7BD88E4-7720-41EE-B5C0-E04E9CBA0FA8}"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671891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Titre et contenu">
    <p:bg>
      <p:bgPr>
        <a:solidFill>
          <a:schemeClr val="bg1"/>
        </a:solidFill>
        <a:effectLst/>
      </p:bgPr>
    </p:bg>
    <p:spTree>
      <p:nvGrpSpPr>
        <p:cNvPr id="1" name=""/>
        <p:cNvGrpSpPr/>
        <p:nvPr/>
      </p:nvGrpSpPr>
      <p:grpSpPr>
        <a:xfrm>
          <a:off x="0" y="0"/>
          <a:ext cx="0" cy="0"/>
          <a:chOff x="0" y="0"/>
          <a:chExt cx="0" cy="0"/>
        </a:xfrm>
      </p:grpSpPr>
      <p:sp>
        <p:nvSpPr>
          <p:cNvPr id="13" name="Décision 2"/>
          <p:cNvSpPr/>
          <p:nvPr userDrawn="1"/>
        </p:nvSpPr>
        <p:spPr>
          <a:xfrm>
            <a:off x="23401352" y="12775359"/>
            <a:ext cx="241336" cy="762001"/>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10000 h 10000"/>
              <a:gd name="connsiteX1" fmla="*/ 0 w 5000"/>
              <a:gd name="connsiteY1" fmla="*/ 0 h 10000"/>
              <a:gd name="connsiteX2" fmla="*/ 5000 w 5000"/>
              <a:gd name="connsiteY2" fmla="*/ 5000 h 10000"/>
              <a:gd name="connsiteX3" fmla="*/ 0 w 5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5000" h="10000">
                <a:moveTo>
                  <a:pt x="0" y="10000"/>
                </a:moveTo>
                <a:lnTo>
                  <a:pt x="0" y="0"/>
                </a:lnTo>
                <a:lnTo>
                  <a:pt x="5000" y="5000"/>
                </a:lnTo>
                <a:lnTo>
                  <a:pt x="0" y="10000"/>
                </a:lnTo>
                <a:close/>
              </a:path>
            </a:pathLst>
          </a:custGeom>
          <a:solidFill>
            <a:srgbClr val="E7473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fromWordArt="0" anchor="ctr" anchorCtr="0" forceAA="0" compatLnSpc="1">
            <a:prstTxWarp prst="textNoShape">
              <a:avLst/>
            </a:prstTxWarp>
            <a:normAutofit/>
          </a:bodyPr>
          <a:lstStyle/>
          <a:p>
            <a:pPr algn="ctr"/>
            <a:endParaRPr lang="fr-FR" sz="2400" dirty="0" err="1">
              <a:solidFill>
                <a:schemeClr val="bg1"/>
              </a:solidFill>
              <a:latin typeface="Swis721 BT Roman" charset="0"/>
              <a:ea typeface="Swis721 BT Roman" charset="0"/>
              <a:cs typeface="Swis721 BT Roman" charset="0"/>
            </a:endParaRPr>
          </a:p>
        </p:txBody>
      </p:sp>
      <p:sp>
        <p:nvSpPr>
          <p:cNvPr id="14" name="Décision 2"/>
          <p:cNvSpPr/>
          <p:nvPr userDrawn="1"/>
        </p:nvSpPr>
        <p:spPr>
          <a:xfrm>
            <a:off x="23680428" y="12775359"/>
            <a:ext cx="241336" cy="762001"/>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10000 h 10000"/>
              <a:gd name="connsiteX1" fmla="*/ 0 w 5000"/>
              <a:gd name="connsiteY1" fmla="*/ 0 h 10000"/>
              <a:gd name="connsiteX2" fmla="*/ 5000 w 5000"/>
              <a:gd name="connsiteY2" fmla="*/ 5000 h 10000"/>
              <a:gd name="connsiteX3" fmla="*/ 0 w 5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5000" h="10000">
                <a:moveTo>
                  <a:pt x="0" y="10000"/>
                </a:moveTo>
                <a:lnTo>
                  <a:pt x="0" y="0"/>
                </a:lnTo>
                <a:lnTo>
                  <a:pt x="5000" y="5000"/>
                </a:lnTo>
                <a:lnTo>
                  <a:pt x="0" y="10000"/>
                </a:lnTo>
                <a:close/>
              </a:path>
            </a:pathLst>
          </a:custGeom>
          <a:solidFill>
            <a:srgbClr val="003A8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fromWordArt="0" anchor="ctr" anchorCtr="0" forceAA="0" compatLnSpc="1">
            <a:prstTxWarp prst="textNoShape">
              <a:avLst/>
            </a:prstTxWarp>
            <a:normAutofit/>
          </a:bodyPr>
          <a:lstStyle/>
          <a:p>
            <a:pPr algn="ctr"/>
            <a:endParaRPr lang="fr-FR" sz="2400" dirty="0" err="1">
              <a:solidFill>
                <a:schemeClr val="bg1"/>
              </a:solidFill>
              <a:latin typeface="Swis721 BT Roman" charset="0"/>
              <a:ea typeface="Swis721 BT Roman" charset="0"/>
              <a:cs typeface="Swis721 BT Roman" charset="0"/>
            </a:endParaRPr>
          </a:p>
        </p:txBody>
      </p:sp>
      <p:sp>
        <p:nvSpPr>
          <p:cNvPr id="15" name="Décision 2"/>
          <p:cNvSpPr/>
          <p:nvPr userDrawn="1"/>
        </p:nvSpPr>
        <p:spPr>
          <a:xfrm>
            <a:off x="23921764" y="12775359"/>
            <a:ext cx="241336" cy="762001"/>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10000 h 10000"/>
              <a:gd name="connsiteX1" fmla="*/ 0 w 5000"/>
              <a:gd name="connsiteY1" fmla="*/ 0 h 10000"/>
              <a:gd name="connsiteX2" fmla="*/ 5000 w 5000"/>
              <a:gd name="connsiteY2" fmla="*/ 5000 h 10000"/>
              <a:gd name="connsiteX3" fmla="*/ 0 w 5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5000" h="10000">
                <a:moveTo>
                  <a:pt x="0" y="10000"/>
                </a:moveTo>
                <a:lnTo>
                  <a:pt x="0" y="0"/>
                </a:lnTo>
                <a:lnTo>
                  <a:pt x="5000" y="5000"/>
                </a:lnTo>
                <a:lnTo>
                  <a:pt x="0" y="10000"/>
                </a:lnTo>
                <a:close/>
              </a:path>
            </a:pathLst>
          </a:custGeom>
          <a:solidFill>
            <a:srgbClr val="E7473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fromWordArt="0" anchor="ctr" anchorCtr="0" forceAA="0" compatLnSpc="1">
            <a:prstTxWarp prst="textNoShape">
              <a:avLst/>
            </a:prstTxWarp>
            <a:normAutofit/>
          </a:bodyPr>
          <a:lstStyle/>
          <a:p>
            <a:pPr algn="ctr"/>
            <a:endParaRPr lang="fr-FR" sz="2400" dirty="0" err="1">
              <a:solidFill>
                <a:schemeClr val="bg1"/>
              </a:solidFill>
              <a:latin typeface="Swis721 BT Roman" charset="0"/>
              <a:ea typeface="Swis721 BT Roman" charset="0"/>
              <a:cs typeface="Swis721 BT Roman" charset="0"/>
            </a:endParaRPr>
          </a:p>
        </p:txBody>
      </p:sp>
      <p:sp>
        <p:nvSpPr>
          <p:cNvPr id="12" name="Décision 2"/>
          <p:cNvSpPr/>
          <p:nvPr userDrawn="1"/>
        </p:nvSpPr>
        <p:spPr>
          <a:xfrm>
            <a:off x="1945" y="-239"/>
            <a:ext cx="1401259" cy="3195707"/>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10000 h 10000"/>
              <a:gd name="connsiteX1" fmla="*/ 0 w 5000"/>
              <a:gd name="connsiteY1" fmla="*/ 0 h 10000"/>
              <a:gd name="connsiteX2" fmla="*/ 5000 w 5000"/>
              <a:gd name="connsiteY2" fmla="*/ 5000 h 10000"/>
              <a:gd name="connsiteX3" fmla="*/ 0 w 5000"/>
              <a:gd name="connsiteY3"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7324 h 7324"/>
              <a:gd name="connsiteX1" fmla="*/ 0 w 10000"/>
              <a:gd name="connsiteY1" fmla="*/ 591 h 7324"/>
              <a:gd name="connsiteX2" fmla="*/ 5280 w 10000"/>
              <a:gd name="connsiteY2" fmla="*/ 0 h 7324"/>
              <a:gd name="connsiteX3" fmla="*/ 10000 w 10000"/>
              <a:gd name="connsiteY3" fmla="*/ 2324 h 7324"/>
              <a:gd name="connsiteX4" fmla="*/ 0 w 10000"/>
              <a:gd name="connsiteY4" fmla="*/ 7324 h 7324"/>
              <a:gd name="connsiteX0" fmla="*/ 0 w 10000"/>
              <a:gd name="connsiteY0" fmla="*/ 9348 h 9348"/>
              <a:gd name="connsiteX1" fmla="*/ 0 w 10000"/>
              <a:gd name="connsiteY1" fmla="*/ 155 h 9348"/>
              <a:gd name="connsiteX2" fmla="*/ 6284 w 10000"/>
              <a:gd name="connsiteY2" fmla="*/ 0 h 9348"/>
              <a:gd name="connsiteX3" fmla="*/ 10000 w 10000"/>
              <a:gd name="connsiteY3" fmla="*/ 2521 h 9348"/>
              <a:gd name="connsiteX4" fmla="*/ 0 w 10000"/>
              <a:gd name="connsiteY4" fmla="*/ 9348 h 9348"/>
              <a:gd name="connsiteX0" fmla="*/ 0 w 10000"/>
              <a:gd name="connsiteY0" fmla="*/ 10029 h 10029"/>
              <a:gd name="connsiteX1" fmla="*/ 0 w 10000"/>
              <a:gd name="connsiteY1" fmla="*/ 0 h 10029"/>
              <a:gd name="connsiteX2" fmla="*/ 6284 w 10000"/>
              <a:gd name="connsiteY2" fmla="*/ 29 h 10029"/>
              <a:gd name="connsiteX3" fmla="*/ 10000 w 10000"/>
              <a:gd name="connsiteY3" fmla="*/ 2726 h 10029"/>
              <a:gd name="connsiteX4" fmla="*/ 0 w 10000"/>
              <a:gd name="connsiteY4" fmla="*/ 10029 h 10029"/>
              <a:gd name="connsiteX0" fmla="*/ 0 w 10000"/>
              <a:gd name="connsiteY0" fmla="*/ 10000 h 10000"/>
              <a:gd name="connsiteX1" fmla="*/ 0 w 10000"/>
              <a:gd name="connsiteY1" fmla="*/ 41 h 10000"/>
              <a:gd name="connsiteX2" fmla="*/ 6284 w 10000"/>
              <a:gd name="connsiteY2" fmla="*/ 0 h 10000"/>
              <a:gd name="connsiteX3" fmla="*/ 10000 w 10000"/>
              <a:gd name="connsiteY3" fmla="*/ 2697 h 10000"/>
              <a:gd name="connsiteX4" fmla="*/ 0 w 10000"/>
              <a:gd name="connsiteY4" fmla="*/ 10000 h 10000"/>
              <a:gd name="connsiteX0" fmla="*/ 0 w 10000"/>
              <a:gd name="connsiteY0" fmla="*/ 10000 h 10000"/>
              <a:gd name="connsiteX1" fmla="*/ 20 w 10000"/>
              <a:gd name="connsiteY1" fmla="*/ 6 h 10000"/>
              <a:gd name="connsiteX2" fmla="*/ 6284 w 10000"/>
              <a:gd name="connsiteY2" fmla="*/ 0 h 10000"/>
              <a:gd name="connsiteX3" fmla="*/ 10000 w 10000"/>
              <a:gd name="connsiteY3" fmla="*/ 2697 h 10000"/>
              <a:gd name="connsiteX4" fmla="*/ 0 w 10000"/>
              <a:gd name="connsiteY4" fmla="*/ 10000 h 10000"/>
              <a:gd name="connsiteX0" fmla="*/ 0 w 10000"/>
              <a:gd name="connsiteY0" fmla="*/ 9994 h 9994"/>
              <a:gd name="connsiteX1" fmla="*/ 20 w 10000"/>
              <a:gd name="connsiteY1" fmla="*/ 0 h 9994"/>
              <a:gd name="connsiteX2" fmla="*/ 6284 w 10000"/>
              <a:gd name="connsiteY2" fmla="*/ 0 h 9994"/>
              <a:gd name="connsiteX3" fmla="*/ 10000 w 10000"/>
              <a:gd name="connsiteY3" fmla="*/ 2691 h 9994"/>
              <a:gd name="connsiteX4" fmla="*/ 0 w 10000"/>
              <a:gd name="connsiteY4" fmla="*/ 9994 h 9994"/>
              <a:gd name="connsiteX0" fmla="*/ 0 w 10000"/>
              <a:gd name="connsiteY0" fmla="*/ 10003 h 10003"/>
              <a:gd name="connsiteX1" fmla="*/ 13 w 10000"/>
              <a:gd name="connsiteY1" fmla="*/ 0 h 10003"/>
              <a:gd name="connsiteX2" fmla="*/ 6284 w 10000"/>
              <a:gd name="connsiteY2" fmla="*/ 3 h 10003"/>
              <a:gd name="connsiteX3" fmla="*/ 10000 w 10000"/>
              <a:gd name="connsiteY3" fmla="*/ 2696 h 10003"/>
              <a:gd name="connsiteX4" fmla="*/ 0 w 10000"/>
              <a:gd name="connsiteY4" fmla="*/ 10003 h 10003"/>
              <a:gd name="connsiteX0" fmla="*/ 0 w 10000"/>
              <a:gd name="connsiteY0" fmla="*/ 10003 h 10003"/>
              <a:gd name="connsiteX1" fmla="*/ 13 w 10000"/>
              <a:gd name="connsiteY1" fmla="*/ 0 h 10003"/>
              <a:gd name="connsiteX2" fmla="*/ 6284 w 10000"/>
              <a:gd name="connsiteY2" fmla="*/ 0 h 10003"/>
              <a:gd name="connsiteX3" fmla="*/ 10000 w 10000"/>
              <a:gd name="connsiteY3" fmla="*/ 2696 h 10003"/>
              <a:gd name="connsiteX4" fmla="*/ 0 w 10000"/>
              <a:gd name="connsiteY4" fmla="*/ 10003 h 10003"/>
              <a:gd name="connsiteX0" fmla="*/ 0 w 9992"/>
              <a:gd name="connsiteY0" fmla="*/ 10003 h 10003"/>
              <a:gd name="connsiteX1" fmla="*/ 13 w 9992"/>
              <a:gd name="connsiteY1" fmla="*/ 0 h 10003"/>
              <a:gd name="connsiteX2" fmla="*/ 6284 w 9992"/>
              <a:gd name="connsiteY2" fmla="*/ 0 h 10003"/>
              <a:gd name="connsiteX3" fmla="*/ 9992 w 9992"/>
              <a:gd name="connsiteY3" fmla="*/ 2700 h 10003"/>
              <a:gd name="connsiteX4" fmla="*/ 0 w 9992"/>
              <a:gd name="connsiteY4" fmla="*/ 10003 h 10003"/>
              <a:gd name="connsiteX0" fmla="*/ 0 w 10000"/>
              <a:gd name="connsiteY0" fmla="*/ 11065 h 11065"/>
              <a:gd name="connsiteX1" fmla="*/ 13 w 10000"/>
              <a:gd name="connsiteY1" fmla="*/ 1065 h 11065"/>
              <a:gd name="connsiteX2" fmla="*/ 4815 w 10000"/>
              <a:gd name="connsiteY2" fmla="*/ 0 h 11065"/>
              <a:gd name="connsiteX3" fmla="*/ 10000 w 10000"/>
              <a:gd name="connsiteY3" fmla="*/ 3764 h 11065"/>
              <a:gd name="connsiteX4" fmla="*/ 0 w 10000"/>
              <a:gd name="connsiteY4" fmla="*/ 11065 h 11065"/>
              <a:gd name="connsiteX0" fmla="*/ 0 w 10000"/>
              <a:gd name="connsiteY0" fmla="*/ 11065 h 11065"/>
              <a:gd name="connsiteX1" fmla="*/ 13 w 10000"/>
              <a:gd name="connsiteY1" fmla="*/ 14 h 11065"/>
              <a:gd name="connsiteX2" fmla="*/ 4815 w 10000"/>
              <a:gd name="connsiteY2" fmla="*/ 0 h 11065"/>
              <a:gd name="connsiteX3" fmla="*/ 10000 w 10000"/>
              <a:gd name="connsiteY3" fmla="*/ 3764 h 11065"/>
              <a:gd name="connsiteX4" fmla="*/ 0 w 10000"/>
              <a:gd name="connsiteY4" fmla="*/ 11065 h 11065"/>
              <a:gd name="connsiteX0" fmla="*/ 0 w 10000"/>
              <a:gd name="connsiteY0" fmla="*/ 11065 h 11065"/>
              <a:gd name="connsiteX1" fmla="*/ 43 w 10000"/>
              <a:gd name="connsiteY1" fmla="*/ 14 h 11065"/>
              <a:gd name="connsiteX2" fmla="*/ 4815 w 10000"/>
              <a:gd name="connsiteY2" fmla="*/ 0 h 11065"/>
              <a:gd name="connsiteX3" fmla="*/ 10000 w 10000"/>
              <a:gd name="connsiteY3" fmla="*/ 3764 h 11065"/>
              <a:gd name="connsiteX4" fmla="*/ 0 w 10000"/>
              <a:gd name="connsiteY4" fmla="*/ 11065 h 11065"/>
              <a:gd name="connsiteX0" fmla="*/ 0 w 10000"/>
              <a:gd name="connsiteY0" fmla="*/ 11066 h 11066"/>
              <a:gd name="connsiteX1" fmla="*/ 73 w 10000"/>
              <a:gd name="connsiteY1" fmla="*/ 0 h 11066"/>
              <a:gd name="connsiteX2" fmla="*/ 4815 w 10000"/>
              <a:gd name="connsiteY2" fmla="*/ 1 h 11066"/>
              <a:gd name="connsiteX3" fmla="*/ 10000 w 10000"/>
              <a:gd name="connsiteY3" fmla="*/ 3765 h 11066"/>
              <a:gd name="connsiteX4" fmla="*/ 0 w 10000"/>
              <a:gd name="connsiteY4" fmla="*/ 11066 h 11066"/>
              <a:gd name="connsiteX0" fmla="*/ 0 w 10000"/>
              <a:gd name="connsiteY0" fmla="*/ 11066 h 11066"/>
              <a:gd name="connsiteX1" fmla="*/ 13 w 10000"/>
              <a:gd name="connsiteY1" fmla="*/ 0 h 11066"/>
              <a:gd name="connsiteX2" fmla="*/ 4815 w 10000"/>
              <a:gd name="connsiteY2" fmla="*/ 1 h 11066"/>
              <a:gd name="connsiteX3" fmla="*/ 10000 w 10000"/>
              <a:gd name="connsiteY3" fmla="*/ 3765 h 11066"/>
              <a:gd name="connsiteX4" fmla="*/ 0 w 10000"/>
              <a:gd name="connsiteY4" fmla="*/ 11066 h 1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1066">
                <a:moveTo>
                  <a:pt x="0" y="11066"/>
                </a:moveTo>
                <a:cubicBezTo>
                  <a:pt x="7" y="7734"/>
                  <a:pt x="6" y="3332"/>
                  <a:pt x="13" y="0"/>
                </a:cubicBezTo>
                <a:lnTo>
                  <a:pt x="4815" y="1"/>
                </a:lnTo>
                <a:lnTo>
                  <a:pt x="10000" y="3765"/>
                </a:lnTo>
                <a:lnTo>
                  <a:pt x="0" y="11066"/>
                </a:lnTo>
                <a:close/>
              </a:path>
            </a:pathLst>
          </a:custGeom>
          <a:solidFill>
            <a:srgbClr val="E7473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fromWordArt="0" anchor="ctr" anchorCtr="0" forceAA="0" compatLnSpc="1">
            <a:prstTxWarp prst="textNoShape">
              <a:avLst/>
            </a:prstTxWarp>
            <a:normAutofit/>
          </a:bodyPr>
          <a:lstStyle/>
          <a:p>
            <a:pPr algn="ctr"/>
            <a:endParaRPr lang="fr-FR" sz="2400" dirty="0" err="1">
              <a:solidFill>
                <a:schemeClr val="bg1"/>
              </a:solidFill>
              <a:latin typeface="Swis721 BT Roman" charset="0"/>
              <a:ea typeface="Swis721 BT Roman" charset="0"/>
              <a:cs typeface="Swis721 BT Roman" charset="0"/>
            </a:endParaRPr>
          </a:p>
        </p:txBody>
      </p:sp>
      <p:sp>
        <p:nvSpPr>
          <p:cNvPr id="10" name="Espace réservé du texte 9"/>
          <p:cNvSpPr>
            <a:spLocks noGrp="1"/>
          </p:cNvSpPr>
          <p:nvPr>
            <p:ph type="body" sz="quarter" idx="15"/>
          </p:nvPr>
        </p:nvSpPr>
        <p:spPr>
          <a:xfrm>
            <a:off x="1425600" y="2376000"/>
            <a:ext cx="21816000" cy="10224000"/>
          </a:xfrm>
        </p:spPr>
        <p:txBody>
          <a:bodyPr/>
          <a:lstStyle>
            <a:lvl3pPr>
              <a:defRPr>
                <a:solidFill>
                  <a:srgbClr val="535252"/>
                </a:solidFill>
              </a:defRPr>
            </a:lvl3pPr>
            <a:lvl5pPr>
              <a:defRPr>
                <a:solidFill>
                  <a:srgbClr val="535252"/>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pied de page 2"/>
          <p:cNvSpPr>
            <a:spLocks noGrp="1"/>
          </p:cNvSpPr>
          <p:nvPr>
            <p:ph type="ftr" sz="quarter" idx="16"/>
          </p:nvPr>
        </p:nvSpPr>
        <p:spPr/>
        <p:txBody>
          <a:bodyPr/>
          <a:lstStyle/>
          <a:p>
            <a:pPr algn="r"/>
            <a:r>
              <a:rPr lang="fr-FR" smtClean="0"/>
              <a:t>Modèle standard présentation PPT pour EI (titre modifiable via l’onglet ‘INSERTION’ puis ‘En-tête/Pied')</a:t>
            </a:r>
            <a:endParaRPr lang="fr-FR" dirty="0"/>
          </a:p>
        </p:txBody>
      </p:sp>
      <p:sp>
        <p:nvSpPr>
          <p:cNvPr id="6" name="Espace réservé du numéro de diapositive 5"/>
          <p:cNvSpPr>
            <a:spLocks noGrp="1"/>
          </p:cNvSpPr>
          <p:nvPr>
            <p:ph type="sldNum" sz="quarter" idx="17"/>
          </p:nvPr>
        </p:nvSpPr>
        <p:spPr/>
        <p:txBody>
          <a:bodyPr/>
          <a:lstStyle/>
          <a:p>
            <a:fld id="{86CB4B4D-7CA3-9044-876B-883B54F8677D}" type="slidenum">
              <a:rPr lang="fr-FR" smtClean="0"/>
              <a:pPr/>
              <a:t>‹N°›</a:t>
            </a:fld>
            <a:endParaRPr lang="fr-FR" dirty="0"/>
          </a:p>
        </p:txBody>
      </p:sp>
    </p:spTree>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re, contenu et sigle EI">
    <p:bg>
      <p:bgPr>
        <a:solidFill>
          <a:schemeClr val="bg1"/>
        </a:solidFill>
        <a:effectLst/>
      </p:bgPr>
    </p:bg>
    <p:spTree>
      <p:nvGrpSpPr>
        <p:cNvPr id="1" name=""/>
        <p:cNvGrpSpPr/>
        <p:nvPr/>
      </p:nvGrpSpPr>
      <p:grpSpPr>
        <a:xfrm>
          <a:off x="0" y="0"/>
          <a:ext cx="0" cy="0"/>
          <a:chOff x="0" y="0"/>
          <a:chExt cx="0" cy="0"/>
        </a:xfrm>
      </p:grpSpPr>
      <p:sp>
        <p:nvSpPr>
          <p:cNvPr id="12" name="Décision 2"/>
          <p:cNvSpPr/>
          <p:nvPr userDrawn="1"/>
        </p:nvSpPr>
        <p:spPr>
          <a:xfrm>
            <a:off x="1945" y="-239"/>
            <a:ext cx="1401259" cy="3195707"/>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10000 h 10000"/>
              <a:gd name="connsiteX1" fmla="*/ 0 w 5000"/>
              <a:gd name="connsiteY1" fmla="*/ 0 h 10000"/>
              <a:gd name="connsiteX2" fmla="*/ 5000 w 5000"/>
              <a:gd name="connsiteY2" fmla="*/ 5000 h 10000"/>
              <a:gd name="connsiteX3" fmla="*/ 0 w 5000"/>
              <a:gd name="connsiteY3"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7324 h 7324"/>
              <a:gd name="connsiteX1" fmla="*/ 0 w 10000"/>
              <a:gd name="connsiteY1" fmla="*/ 591 h 7324"/>
              <a:gd name="connsiteX2" fmla="*/ 5280 w 10000"/>
              <a:gd name="connsiteY2" fmla="*/ 0 h 7324"/>
              <a:gd name="connsiteX3" fmla="*/ 10000 w 10000"/>
              <a:gd name="connsiteY3" fmla="*/ 2324 h 7324"/>
              <a:gd name="connsiteX4" fmla="*/ 0 w 10000"/>
              <a:gd name="connsiteY4" fmla="*/ 7324 h 7324"/>
              <a:gd name="connsiteX0" fmla="*/ 0 w 10000"/>
              <a:gd name="connsiteY0" fmla="*/ 9348 h 9348"/>
              <a:gd name="connsiteX1" fmla="*/ 0 w 10000"/>
              <a:gd name="connsiteY1" fmla="*/ 155 h 9348"/>
              <a:gd name="connsiteX2" fmla="*/ 6284 w 10000"/>
              <a:gd name="connsiteY2" fmla="*/ 0 h 9348"/>
              <a:gd name="connsiteX3" fmla="*/ 10000 w 10000"/>
              <a:gd name="connsiteY3" fmla="*/ 2521 h 9348"/>
              <a:gd name="connsiteX4" fmla="*/ 0 w 10000"/>
              <a:gd name="connsiteY4" fmla="*/ 9348 h 9348"/>
              <a:gd name="connsiteX0" fmla="*/ 0 w 10000"/>
              <a:gd name="connsiteY0" fmla="*/ 10029 h 10029"/>
              <a:gd name="connsiteX1" fmla="*/ 0 w 10000"/>
              <a:gd name="connsiteY1" fmla="*/ 0 h 10029"/>
              <a:gd name="connsiteX2" fmla="*/ 6284 w 10000"/>
              <a:gd name="connsiteY2" fmla="*/ 29 h 10029"/>
              <a:gd name="connsiteX3" fmla="*/ 10000 w 10000"/>
              <a:gd name="connsiteY3" fmla="*/ 2726 h 10029"/>
              <a:gd name="connsiteX4" fmla="*/ 0 w 10000"/>
              <a:gd name="connsiteY4" fmla="*/ 10029 h 10029"/>
              <a:gd name="connsiteX0" fmla="*/ 0 w 10000"/>
              <a:gd name="connsiteY0" fmla="*/ 10000 h 10000"/>
              <a:gd name="connsiteX1" fmla="*/ 0 w 10000"/>
              <a:gd name="connsiteY1" fmla="*/ 41 h 10000"/>
              <a:gd name="connsiteX2" fmla="*/ 6284 w 10000"/>
              <a:gd name="connsiteY2" fmla="*/ 0 h 10000"/>
              <a:gd name="connsiteX3" fmla="*/ 10000 w 10000"/>
              <a:gd name="connsiteY3" fmla="*/ 2697 h 10000"/>
              <a:gd name="connsiteX4" fmla="*/ 0 w 10000"/>
              <a:gd name="connsiteY4" fmla="*/ 10000 h 10000"/>
              <a:gd name="connsiteX0" fmla="*/ 0 w 10000"/>
              <a:gd name="connsiteY0" fmla="*/ 10000 h 10000"/>
              <a:gd name="connsiteX1" fmla="*/ 20 w 10000"/>
              <a:gd name="connsiteY1" fmla="*/ 6 h 10000"/>
              <a:gd name="connsiteX2" fmla="*/ 6284 w 10000"/>
              <a:gd name="connsiteY2" fmla="*/ 0 h 10000"/>
              <a:gd name="connsiteX3" fmla="*/ 10000 w 10000"/>
              <a:gd name="connsiteY3" fmla="*/ 2697 h 10000"/>
              <a:gd name="connsiteX4" fmla="*/ 0 w 10000"/>
              <a:gd name="connsiteY4" fmla="*/ 10000 h 10000"/>
              <a:gd name="connsiteX0" fmla="*/ 0 w 10000"/>
              <a:gd name="connsiteY0" fmla="*/ 9994 h 9994"/>
              <a:gd name="connsiteX1" fmla="*/ 20 w 10000"/>
              <a:gd name="connsiteY1" fmla="*/ 0 h 9994"/>
              <a:gd name="connsiteX2" fmla="*/ 6284 w 10000"/>
              <a:gd name="connsiteY2" fmla="*/ 0 h 9994"/>
              <a:gd name="connsiteX3" fmla="*/ 10000 w 10000"/>
              <a:gd name="connsiteY3" fmla="*/ 2691 h 9994"/>
              <a:gd name="connsiteX4" fmla="*/ 0 w 10000"/>
              <a:gd name="connsiteY4" fmla="*/ 9994 h 9994"/>
              <a:gd name="connsiteX0" fmla="*/ 0 w 10000"/>
              <a:gd name="connsiteY0" fmla="*/ 10003 h 10003"/>
              <a:gd name="connsiteX1" fmla="*/ 13 w 10000"/>
              <a:gd name="connsiteY1" fmla="*/ 0 h 10003"/>
              <a:gd name="connsiteX2" fmla="*/ 6284 w 10000"/>
              <a:gd name="connsiteY2" fmla="*/ 3 h 10003"/>
              <a:gd name="connsiteX3" fmla="*/ 10000 w 10000"/>
              <a:gd name="connsiteY3" fmla="*/ 2696 h 10003"/>
              <a:gd name="connsiteX4" fmla="*/ 0 w 10000"/>
              <a:gd name="connsiteY4" fmla="*/ 10003 h 10003"/>
              <a:gd name="connsiteX0" fmla="*/ 0 w 10000"/>
              <a:gd name="connsiteY0" fmla="*/ 10003 h 10003"/>
              <a:gd name="connsiteX1" fmla="*/ 13 w 10000"/>
              <a:gd name="connsiteY1" fmla="*/ 0 h 10003"/>
              <a:gd name="connsiteX2" fmla="*/ 6284 w 10000"/>
              <a:gd name="connsiteY2" fmla="*/ 0 h 10003"/>
              <a:gd name="connsiteX3" fmla="*/ 10000 w 10000"/>
              <a:gd name="connsiteY3" fmla="*/ 2696 h 10003"/>
              <a:gd name="connsiteX4" fmla="*/ 0 w 10000"/>
              <a:gd name="connsiteY4" fmla="*/ 10003 h 10003"/>
              <a:gd name="connsiteX0" fmla="*/ 0 w 9992"/>
              <a:gd name="connsiteY0" fmla="*/ 10003 h 10003"/>
              <a:gd name="connsiteX1" fmla="*/ 13 w 9992"/>
              <a:gd name="connsiteY1" fmla="*/ 0 h 10003"/>
              <a:gd name="connsiteX2" fmla="*/ 6284 w 9992"/>
              <a:gd name="connsiteY2" fmla="*/ 0 h 10003"/>
              <a:gd name="connsiteX3" fmla="*/ 9992 w 9992"/>
              <a:gd name="connsiteY3" fmla="*/ 2700 h 10003"/>
              <a:gd name="connsiteX4" fmla="*/ 0 w 9992"/>
              <a:gd name="connsiteY4" fmla="*/ 10003 h 10003"/>
              <a:gd name="connsiteX0" fmla="*/ 0 w 10000"/>
              <a:gd name="connsiteY0" fmla="*/ 11065 h 11065"/>
              <a:gd name="connsiteX1" fmla="*/ 13 w 10000"/>
              <a:gd name="connsiteY1" fmla="*/ 1065 h 11065"/>
              <a:gd name="connsiteX2" fmla="*/ 4815 w 10000"/>
              <a:gd name="connsiteY2" fmla="*/ 0 h 11065"/>
              <a:gd name="connsiteX3" fmla="*/ 10000 w 10000"/>
              <a:gd name="connsiteY3" fmla="*/ 3764 h 11065"/>
              <a:gd name="connsiteX4" fmla="*/ 0 w 10000"/>
              <a:gd name="connsiteY4" fmla="*/ 11065 h 11065"/>
              <a:gd name="connsiteX0" fmla="*/ 0 w 10000"/>
              <a:gd name="connsiteY0" fmla="*/ 11065 h 11065"/>
              <a:gd name="connsiteX1" fmla="*/ 13 w 10000"/>
              <a:gd name="connsiteY1" fmla="*/ 14 h 11065"/>
              <a:gd name="connsiteX2" fmla="*/ 4815 w 10000"/>
              <a:gd name="connsiteY2" fmla="*/ 0 h 11065"/>
              <a:gd name="connsiteX3" fmla="*/ 10000 w 10000"/>
              <a:gd name="connsiteY3" fmla="*/ 3764 h 11065"/>
              <a:gd name="connsiteX4" fmla="*/ 0 w 10000"/>
              <a:gd name="connsiteY4" fmla="*/ 11065 h 11065"/>
              <a:gd name="connsiteX0" fmla="*/ 0 w 10000"/>
              <a:gd name="connsiteY0" fmla="*/ 11065 h 11065"/>
              <a:gd name="connsiteX1" fmla="*/ 43 w 10000"/>
              <a:gd name="connsiteY1" fmla="*/ 14 h 11065"/>
              <a:gd name="connsiteX2" fmla="*/ 4815 w 10000"/>
              <a:gd name="connsiteY2" fmla="*/ 0 h 11065"/>
              <a:gd name="connsiteX3" fmla="*/ 10000 w 10000"/>
              <a:gd name="connsiteY3" fmla="*/ 3764 h 11065"/>
              <a:gd name="connsiteX4" fmla="*/ 0 w 10000"/>
              <a:gd name="connsiteY4" fmla="*/ 11065 h 11065"/>
              <a:gd name="connsiteX0" fmla="*/ 0 w 10000"/>
              <a:gd name="connsiteY0" fmla="*/ 11066 h 11066"/>
              <a:gd name="connsiteX1" fmla="*/ 73 w 10000"/>
              <a:gd name="connsiteY1" fmla="*/ 0 h 11066"/>
              <a:gd name="connsiteX2" fmla="*/ 4815 w 10000"/>
              <a:gd name="connsiteY2" fmla="*/ 1 h 11066"/>
              <a:gd name="connsiteX3" fmla="*/ 10000 w 10000"/>
              <a:gd name="connsiteY3" fmla="*/ 3765 h 11066"/>
              <a:gd name="connsiteX4" fmla="*/ 0 w 10000"/>
              <a:gd name="connsiteY4" fmla="*/ 11066 h 11066"/>
              <a:gd name="connsiteX0" fmla="*/ 0 w 10000"/>
              <a:gd name="connsiteY0" fmla="*/ 11066 h 11066"/>
              <a:gd name="connsiteX1" fmla="*/ 13 w 10000"/>
              <a:gd name="connsiteY1" fmla="*/ 0 h 11066"/>
              <a:gd name="connsiteX2" fmla="*/ 4815 w 10000"/>
              <a:gd name="connsiteY2" fmla="*/ 1 h 11066"/>
              <a:gd name="connsiteX3" fmla="*/ 10000 w 10000"/>
              <a:gd name="connsiteY3" fmla="*/ 3765 h 11066"/>
              <a:gd name="connsiteX4" fmla="*/ 0 w 10000"/>
              <a:gd name="connsiteY4" fmla="*/ 11066 h 1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1066">
                <a:moveTo>
                  <a:pt x="0" y="11066"/>
                </a:moveTo>
                <a:cubicBezTo>
                  <a:pt x="7" y="7734"/>
                  <a:pt x="6" y="3332"/>
                  <a:pt x="13" y="0"/>
                </a:cubicBezTo>
                <a:lnTo>
                  <a:pt x="4815" y="1"/>
                </a:lnTo>
                <a:lnTo>
                  <a:pt x="10000" y="3765"/>
                </a:lnTo>
                <a:lnTo>
                  <a:pt x="0" y="11066"/>
                </a:lnTo>
                <a:close/>
              </a:path>
            </a:pathLst>
          </a:custGeom>
          <a:solidFill>
            <a:srgbClr val="E7473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fromWordArt="0" anchor="ctr" anchorCtr="0" forceAA="0" compatLnSpc="1">
            <a:prstTxWarp prst="textNoShape">
              <a:avLst/>
            </a:prstTxWarp>
            <a:normAutofit/>
          </a:bodyPr>
          <a:lstStyle/>
          <a:p>
            <a:pPr algn="ctr"/>
            <a:endParaRPr lang="fr-FR" sz="2400" dirty="0" err="1">
              <a:solidFill>
                <a:schemeClr val="bg1"/>
              </a:solidFill>
              <a:latin typeface="Swis721 BT Roman" charset="0"/>
              <a:ea typeface="Swis721 BT Roman" charset="0"/>
              <a:cs typeface="Swis721 BT Roman" charset="0"/>
            </a:endParaRPr>
          </a:p>
        </p:txBody>
      </p:sp>
      <p:pic>
        <p:nvPicPr>
          <p:cNvPr id="10" name="pasted-image.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120513" y="11749826"/>
            <a:ext cx="1948007" cy="1800136"/>
          </a:xfrm>
          <a:prstGeom prst="rect">
            <a:avLst/>
          </a:prstGeom>
          <a:ln w="12700">
            <a:miter lim="400000"/>
          </a:ln>
        </p:spPr>
      </p:pic>
      <p:sp>
        <p:nvSpPr>
          <p:cNvPr id="11" name="Décision 2"/>
          <p:cNvSpPr/>
          <p:nvPr userDrawn="1"/>
        </p:nvSpPr>
        <p:spPr>
          <a:xfrm>
            <a:off x="1945" y="13049078"/>
            <a:ext cx="241336" cy="666925"/>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10000 h 10000"/>
              <a:gd name="connsiteX1" fmla="*/ 0 w 5000"/>
              <a:gd name="connsiteY1" fmla="*/ 0 h 10000"/>
              <a:gd name="connsiteX2" fmla="*/ 5000 w 5000"/>
              <a:gd name="connsiteY2" fmla="*/ 5000 h 10000"/>
              <a:gd name="connsiteX3" fmla="*/ 0 w 5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5000" h="10000">
                <a:moveTo>
                  <a:pt x="0" y="10000"/>
                </a:moveTo>
                <a:lnTo>
                  <a:pt x="0" y="0"/>
                </a:lnTo>
                <a:lnTo>
                  <a:pt x="5000" y="5000"/>
                </a:lnTo>
                <a:lnTo>
                  <a:pt x="0" y="10000"/>
                </a:lnTo>
                <a:close/>
              </a:path>
            </a:pathLst>
          </a:custGeom>
          <a:solidFill>
            <a:srgbClr val="003A8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fromWordArt="0" anchor="ctr" anchorCtr="0" forceAA="0" compatLnSpc="1">
            <a:prstTxWarp prst="textNoShape">
              <a:avLst/>
            </a:prstTxWarp>
            <a:normAutofit/>
          </a:bodyPr>
          <a:lstStyle/>
          <a:p>
            <a:pPr algn="ctr"/>
            <a:endParaRPr lang="fr-FR" sz="2400" dirty="0" err="1">
              <a:solidFill>
                <a:schemeClr val="bg1"/>
              </a:solidFill>
              <a:latin typeface="Swis721 BT Roman" charset="0"/>
              <a:ea typeface="Swis721 BT Roman" charset="0"/>
              <a:cs typeface="Swis721 BT Roman" charset="0"/>
            </a:endParaRPr>
          </a:p>
        </p:txBody>
      </p:sp>
      <p:sp>
        <p:nvSpPr>
          <p:cNvPr id="8" name="Espace réservé du texte 7"/>
          <p:cNvSpPr>
            <a:spLocks noGrp="1"/>
          </p:cNvSpPr>
          <p:nvPr>
            <p:ph type="body" sz="quarter" idx="15"/>
          </p:nvPr>
        </p:nvSpPr>
        <p:spPr>
          <a:xfrm>
            <a:off x="1425600" y="2376000"/>
            <a:ext cx="20664000" cy="102240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2" name="Espace réservé du pied de page 1"/>
          <p:cNvSpPr>
            <a:spLocks noGrp="1"/>
          </p:cNvSpPr>
          <p:nvPr>
            <p:ph type="ftr" sz="quarter" idx="16"/>
          </p:nvPr>
        </p:nvSpPr>
        <p:spPr>
          <a:xfrm>
            <a:off x="1425600" y="12816000"/>
            <a:ext cx="20664000" cy="568800"/>
          </a:xfrm>
        </p:spPr>
        <p:txBody>
          <a:bodyPr/>
          <a:lstStyle/>
          <a:p>
            <a:pPr algn="l"/>
            <a:r>
              <a:rPr lang="fr-FR" dirty="0" smtClean="0"/>
              <a:t>Modèle standard présentation PPT pour EI (titre modifiable via l’onglet ‘INSERTION’ puis ‘En-tête/Pied')</a:t>
            </a:r>
            <a:endParaRPr lang="fr-FR" dirty="0"/>
          </a:p>
        </p:txBody>
      </p:sp>
      <p:sp>
        <p:nvSpPr>
          <p:cNvPr id="3" name="Espace réservé du numéro de diapositive 2"/>
          <p:cNvSpPr>
            <a:spLocks noGrp="1"/>
          </p:cNvSpPr>
          <p:nvPr>
            <p:ph type="sldNum" sz="quarter" idx="17"/>
          </p:nvPr>
        </p:nvSpPr>
        <p:spPr/>
        <p:txBody>
          <a:bodyPr/>
          <a:lstStyle/>
          <a:p>
            <a:fld id="{86CB4B4D-7CA3-9044-876B-883B54F8677D}" type="slidenum">
              <a:rPr lang="fr-FR" smtClean="0"/>
              <a:pPr/>
              <a:t>‹N°›</a:t>
            </a:fld>
            <a:endParaRPr lang="fr-FR" dirty="0"/>
          </a:p>
        </p:txBody>
      </p:sp>
      <p:sp>
        <p:nvSpPr>
          <p:cNvPr id="5" name="Titre 4"/>
          <p:cNvSpPr>
            <a:spLocks noGrp="1"/>
          </p:cNvSpPr>
          <p:nvPr>
            <p:ph type="title"/>
          </p:nvPr>
        </p:nvSpPr>
        <p:spPr/>
        <p:txBody>
          <a:bodyPr/>
          <a:lstStyle/>
          <a:p>
            <a:r>
              <a:rPr lang="fr-FR" smtClean="0"/>
              <a:t>Modifiez le style du titre</a:t>
            </a:r>
            <a:endParaRPr lang="fr-FR"/>
          </a:p>
        </p:txBody>
      </p:sp>
    </p:spTree>
    <p:extLst>
      <p:ext uri="{BB962C8B-B14F-4D97-AF65-F5344CB8AC3E}">
        <p14:creationId xmlns:p14="http://schemas.microsoft.com/office/powerpoint/2010/main" val="158275965"/>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p:spTree>
      <p:nvGrpSpPr>
        <p:cNvPr id="1" name=""/>
        <p:cNvGrpSpPr/>
        <p:nvPr/>
      </p:nvGrpSpPr>
      <p:grpSpPr>
        <a:xfrm>
          <a:off x="0" y="0"/>
          <a:ext cx="0" cy="0"/>
          <a:chOff x="0" y="0"/>
          <a:chExt cx="0" cy="0"/>
        </a:xfrm>
      </p:grpSpPr>
      <p:sp>
        <p:nvSpPr>
          <p:cNvPr id="156" name="Shape 156"/>
          <p:cNvSpPr>
            <a:spLocks noGrp="1"/>
          </p:cNvSpPr>
          <p:nvPr>
            <p:ph type="pic" sz="quarter" idx="13"/>
          </p:nvPr>
        </p:nvSpPr>
        <p:spPr>
          <a:xfrm>
            <a:off x="12495608" y="7161613"/>
            <a:ext cx="10745991" cy="5304235"/>
          </a:xfrm>
          <a:prstGeom prst="rect">
            <a:avLst/>
          </a:prstGeom>
        </p:spPr>
        <p:txBody>
          <a:bodyPr lIns="91439" tIns="45719" rIns="91439" bIns="45719">
            <a:noAutofit/>
          </a:bodyPr>
          <a:lstStyle>
            <a:lvl1pPr>
              <a:defRPr b="0" i="0">
                <a:solidFill>
                  <a:srgbClr val="00398C"/>
                </a:solidFill>
                <a:latin typeface="Segoe UI" charset="0"/>
                <a:ea typeface="Segoe UI" charset="0"/>
                <a:cs typeface="Segoe UI" charset="0"/>
              </a:defRPr>
            </a:lvl1pPr>
          </a:lstStyle>
          <a:p>
            <a:r>
              <a:rPr lang="fr-FR" smtClean="0"/>
              <a:t>Cliquez sur l'icône pour ajouter une image</a:t>
            </a:r>
            <a:endParaRPr dirty="0"/>
          </a:p>
        </p:txBody>
      </p:sp>
      <p:sp>
        <p:nvSpPr>
          <p:cNvPr id="157" name="Shape 157"/>
          <p:cNvSpPr>
            <a:spLocks noGrp="1"/>
          </p:cNvSpPr>
          <p:nvPr>
            <p:ph type="pic" sz="quarter" idx="14"/>
          </p:nvPr>
        </p:nvSpPr>
        <p:spPr>
          <a:xfrm>
            <a:off x="12504353" y="1250160"/>
            <a:ext cx="10737246" cy="5304235"/>
          </a:xfrm>
          <a:prstGeom prst="rect">
            <a:avLst/>
          </a:prstGeom>
        </p:spPr>
        <p:txBody>
          <a:bodyPr lIns="91439" tIns="45719" rIns="91439" bIns="45719">
            <a:noAutofit/>
          </a:bodyPr>
          <a:lstStyle>
            <a:lvl1pPr>
              <a:defRPr b="0" i="0">
                <a:solidFill>
                  <a:srgbClr val="00398C"/>
                </a:solidFill>
                <a:latin typeface="Segoe UI" charset="0"/>
                <a:ea typeface="Segoe UI" charset="0"/>
                <a:cs typeface="Segoe UI" charset="0"/>
              </a:defRPr>
            </a:lvl1pPr>
          </a:lstStyle>
          <a:p>
            <a:r>
              <a:rPr lang="fr-FR" smtClean="0"/>
              <a:t>Cliquez sur l'icône pour ajouter une image</a:t>
            </a:r>
            <a:endParaRPr dirty="0"/>
          </a:p>
        </p:txBody>
      </p:sp>
      <p:sp>
        <p:nvSpPr>
          <p:cNvPr id="158" name="Shape 158"/>
          <p:cNvSpPr>
            <a:spLocks noGrp="1"/>
          </p:cNvSpPr>
          <p:nvPr>
            <p:ph type="pic" sz="half" idx="15"/>
          </p:nvPr>
        </p:nvSpPr>
        <p:spPr>
          <a:xfrm>
            <a:off x="1425600" y="1250156"/>
            <a:ext cx="10749467" cy="11215688"/>
          </a:xfrm>
          <a:prstGeom prst="rect">
            <a:avLst/>
          </a:prstGeom>
        </p:spPr>
        <p:txBody>
          <a:bodyPr lIns="91439" tIns="45719" rIns="91439" bIns="45719">
            <a:noAutofit/>
          </a:bodyPr>
          <a:lstStyle>
            <a:lvl1pPr>
              <a:defRPr b="0" i="0">
                <a:solidFill>
                  <a:srgbClr val="00398C"/>
                </a:solidFill>
                <a:latin typeface="Segoe UI" charset="0"/>
                <a:ea typeface="Segoe UI" charset="0"/>
                <a:cs typeface="Segoe UI" charset="0"/>
              </a:defRPr>
            </a:lvl1pPr>
          </a:lstStyle>
          <a:p>
            <a:r>
              <a:rPr lang="fr-FR" smtClean="0"/>
              <a:t>Cliquez sur l'icône pour ajouter une image</a:t>
            </a:r>
            <a:endParaRPr dirty="0"/>
          </a:p>
        </p:txBody>
      </p:sp>
      <p:sp>
        <p:nvSpPr>
          <p:cNvPr id="2" name="Espace réservé du pied de page 1"/>
          <p:cNvSpPr>
            <a:spLocks noGrp="1"/>
          </p:cNvSpPr>
          <p:nvPr>
            <p:ph type="ftr" sz="quarter" idx="16"/>
          </p:nvPr>
        </p:nvSpPr>
        <p:spPr/>
        <p:txBody>
          <a:bodyPr/>
          <a:lstStyle/>
          <a:p>
            <a:pPr algn="r"/>
            <a:r>
              <a:rPr lang="fr-FR" smtClean="0"/>
              <a:t>Modèle standard présentation PPT pour EI (titre modifiable via l’onglet ‘INSERTION’ puis ‘En-tête/Pied')</a:t>
            </a:r>
            <a:endParaRPr lang="fr-FR" dirty="0"/>
          </a:p>
        </p:txBody>
      </p:sp>
      <p:sp>
        <p:nvSpPr>
          <p:cNvPr id="3" name="Espace réservé du numéro de diapositive 2"/>
          <p:cNvSpPr>
            <a:spLocks noGrp="1"/>
          </p:cNvSpPr>
          <p:nvPr>
            <p:ph type="sldNum" sz="quarter" idx="17"/>
          </p:nvPr>
        </p:nvSpPr>
        <p:spPr/>
        <p:txBody>
          <a:bodyPr/>
          <a:lstStyle/>
          <a:p>
            <a:fld id="{86CB4B4D-7CA3-9044-876B-883B54F8677D}" type="slidenum">
              <a:rPr lang="fr-FR" smtClean="0"/>
              <a:pPr/>
              <a:t>‹N°›</a:t>
            </a:fld>
            <a:endParaRPr lang="fr-FR" dirty="0"/>
          </a:p>
        </p:txBody>
      </p:sp>
    </p:spTree>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
        <p:nvSpPr>
          <p:cNvPr id="2" name="Espace réservé du pied de page 1"/>
          <p:cNvSpPr>
            <a:spLocks noGrp="1"/>
          </p:cNvSpPr>
          <p:nvPr>
            <p:ph type="ftr" sz="quarter" idx="10"/>
          </p:nvPr>
        </p:nvSpPr>
        <p:spPr/>
        <p:txBody>
          <a:bodyPr/>
          <a:lstStyle/>
          <a:p>
            <a:pPr algn="r"/>
            <a:r>
              <a:rPr lang="fr-FR" smtClean="0"/>
              <a:t>Modèle standard présentation PPT pour EI (titre modifiable via l’onglet ‘INSERTION’ puis ‘En-tête/Pied')</a:t>
            </a:r>
            <a:endParaRPr lang="fr-FR" dirty="0"/>
          </a:p>
        </p:txBody>
      </p:sp>
      <p:sp>
        <p:nvSpPr>
          <p:cNvPr id="3" name="Espace réservé du numéro de diapositive 2"/>
          <p:cNvSpPr>
            <a:spLocks noGrp="1"/>
          </p:cNvSpPr>
          <p:nvPr>
            <p:ph type="sldNum" sz="quarter" idx="11"/>
          </p:nvPr>
        </p:nvSpPr>
        <p:spPr/>
        <p:txBody>
          <a:bodyPr/>
          <a:lstStyle/>
          <a:p>
            <a:fld id="{86CB4B4D-7CA3-9044-876B-883B54F8677D}" type="slidenum">
              <a:rPr lang="fr-FR" smtClean="0"/>
              <a:pPr/>
              <a:t>‹N°›</a:t>
            </a:fld>
            <a:endParaRPr lang="fr-FR" dirty="0"/>
          </a:p>
        </p:txBody>
      </p:sp>
    </p:spTree>
  </p:cSld>
  <p:clrMapOvr>
    <a:masterClrMapping/>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Viege avec sigle EI">
    <p:bg>
      <p:bgPr>
        <a:solidFill>
          <a:schemeClr val="bg1"/>
        </a:solidFill>
        <a:effectLst/>
      </p:bgPr>
    </p:bg>
    <p:spTree>
      <p:nvGrpSpPr>
        <p:cNvPr id="1" name=""/>
        <p:cNvGrpSpPr/>
        <p:nvPr/>
      </p:nvGrpSpPr>
      <p:grpSpPr>
        <a:xfrm>
          <a:off x="0" y="0"/>
          <a:ext cx="0" cy="0"/>
          <a:chOff x="0" y="0"/>
          <a:chExt cx="0" cy="0"/>
        </a:xfrm>
      </p:grpSpPr>
      <p:sp>
        <p:nvSpPr>
          <p:cNvPr id="12" name="Décision 2"/>
          <p:cNvSpPr/>
          <p:nvPr userDrawn="1"/>
        </p:nvSpPr>
        <p:spPr>
          <a:xfrm>
            <a:off x="1945" y="-239"/>
            <a:ext cx="1401259" cy="3195707"/>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10000 h 10000"/>
              <a:gd name="connsiteX1" fmla="*/ 0 w 5000"/>
              <a:gd name="connsiteY1" fmla="*/ 0 h 10000"/>
              <a:gd name="connsiteX2" fmla="*/ 5000 w 5000"/>
              <a:gd name="connsiteY2" fmla="*/ 5000 h 10000"/>
              <a:gd name="connsiteX3" fmla="*/ 0 w 5000"/>
              <a:gd name="connsiteY3"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7324 h 7324"/>
              <a:gd name="connsiteX1" fmla="*/ 0 w 10000"/>
              <a:gd name="connsiteY1" fmla="*/ 591 h 7324"/>
              <a:gd name="connsiteX2" fmla="*/ 5280 w 10000"/>
              <a:gd name="connsiteY2" fmla="*/ 0 h 7324"/>
              <a:gd name="connsiteX3" fmla="*/ 10000 w 10000"/>
              <a:gd name="connsiteY3" fmla="*/ 2324 h 7324"/>
              <a:gd name="connsiteX4" fmla="*/ 0 w 10000"/>
              <a:gd name="connsiteY4" fmla="*/ 7324 h 7324"/>
              <a:gd name="connsiteX0" fmla="*/ 0 w 10000"/>
              <a:gd name="connsiteY0" fmla="*/ 9348 h 9348"/>
              <a:gd name="connsiteX1" fmla="*/ 0 w 10000"/>
              <a:gd name="connsiteY1" fmla="*/ 155 h 9348"/>
              <a:gd name="connsiteX2" fmla="*/ 6284 w 10000"/>
              <a:gd name="connsiteY2" fmla="*/ 0 h 9348"/>
              <a:gd name="connsiteX3" fmla="*/ 10000 w 10000"/>
              <a:gd name="connsiteY3" fmla="*/ 2521 h 9348"/>
              <a:gd name="connsiteX4" fmla="*/ 0 w 10000"/>
              <a:gd name="connsiteY4" fmla="*/ 9348 h 9348"/>
              <a:gd name="connsiteX0" fmla="*/ 0 w 10000"/>
              <a:gd name="connsiteY0" fmla="*/ 10029 h 10029"/>
              <a:gd name="connsiteX1" fmla="*/ 0 w 10000"/>
              <a:gd name="connsiteY1" fmla="*/ 0 h 10029"/>
              <a:gd name="connsiteX2" fmla="*/ 6284 w 10000"/>
              <a:gd name="connsiteY2" fmla="*/ 29 h 10029"/>
              <a:gd name="connsiteX3" fmla="*/ 10000 w 10000"/>
              <a:gd name="connsiteY3" fmla="*/ 2726 h 10029"/>
              <a:gd name="connsiteX4" fmla="*/ 0 w 10000"/>
              <a:gd name="connsiteY4" fmla="*/ 10029 h 10029"/>
              <a:gd name="connsiteX0" fmla="*/ 0 w 10000"/>
              <a:gd name="connsiteY0" fmla="*/ 10000 h 10000"/>
              <a:gd name="connsiteX1" fmla="*/ 0 w 10000"/>
              <a:gd name="connsiteY1" fmla="*/ 41 h 10000"/>
              <a:gd name="connsiteX2" fmla="*/ 6284 w 10000"/>
              <a:gd name="connsiteY2" fmla="*/ 0 h 10000"/>
              <a:gd name="connsiteX3" fmla="*/ 10000 w 10000"/>
              <a:gd name="connsiteY3" fmla="*/ 2697 h 10000"/>
              <a:gd name="connsiteX4" fmla="*/ 0 w 10000"/>
              <a:gd name="connsiteY4" fmla="*/ 10000 h 10000"/>
              <a:gd name="connsiteX0" fmla="*/ 0 w 10000"/>
              <a:gd name="connsiteY0" fmla="*/ 10000 h 10000"/>
              <a:gd name="connsiteX1" fmla="*/ 20 w 10000"/>
              <a:gd name="connsiteY1" fmla="*/ 6 h 10000"/>
              <a:gd name="connsiteX2" fmla="*/ 6284 w 10000"/>
              <a:gd name="connsiteY2" fmla="*/ 0 h 10000"/>
              <a:gd name="connsiteX3" fmla="*/ 10000 w 10000"/>
              <a:gd name="connsiteY3" fmla="*/ 2697 h 10000"/>
              <a:gd name="connsiteX4" fmla="*/ 0 w 10000"/>
              <a:gd name="connsiteY4" fmla="*/ 10000 h 10000"/>
              <a:gd name="connsiteX0" fmla="*/ 0 w 10000"/>
              <a:gd name="connsiteY0" fmla="*/ 9994 h 9994"/>
              <a:gd name="connsiteX1" fmla="*/ 20 w 10000"/>
              <a:gd name="connsiteY1" fmla="*/ 0 h 9994"/>
              <a:gd name="connsiteX2" fmla="*/ 6284 w 10000"/>
              <a:gd name="connsiteY2" fmla="*/ 0 h 9994"/>
              <a:gd name="connsiteX3" fmla="*/ 10000 w 10000"/>
              <a:gd name="connsiteY3" fmla="*/ 2691 h 9994"/>
              <a:gd name="connsiteX4" fmla="*/ 0 w 10000"/>
              <a:gd name="connsiteY4" fmla="*/ 9994 h 9994"/>
              <a:gd name="connsiteX0" fmla="*/ 0 w 10000"/>
              <a:gd name="connsiteY0" fmla="*/ 10003 h 10003"/>
              <a:gd name="connsiteX1" fmla="*/ 13 w 10000"/>
              <a:gd name="connsiteY1" fmla="*/ 0 h 10003"/>
              <a:gd name="connsiteX2" fmla="*/ 6284 w 10000"/>
              <a:gd name="connsiteY2" fmla="*/ 3 h 10003"/>
              <a:gd name="connsiteX3" fmla="*/ 10000 w 10000"/>
              <a:gd name="connsiteY3" fmla="*/ 2696 h 10003"/>
              <a:gd name="connsiteX4" fmla="*/ 0 w 10000"/>
              <a:gd name="connsiteY4" fmla="*/ 10003 h 10003"/>
              <a:gd name="connsiteX0" fmla="*/ 0 w 10000"/>
              <a:gd name="connsiteY0" fmla="*/ 10003 h 10003"/>
              <a:gd name="connsiteX1" fmla="*/ 13 w 10000"/>
              <a:gd name="connsiteY1" fmla="*/ 0 h 10003"/>
              <a:gd name="connsiteX2" fmla="*/ 6284 w 10000"/>
              <a:gd name="connsiteY2" fmla="*/ 0 h 10003"/>
              <a:gd name="connsiteX3" fmla="*/ 10000 w 10000"/>
              <a:gd name="connsiteY3" fmla="*/ 2696 h 10003"/>
              <a:gd name="connsiteX4" fmla="*/ 0 w 10000"/>
              <a:gd name="connsiteY4" fmla="*/ 10003 h 10003"/>
              <a:gd name="connsiteX0" fmla="*/ 0 w 9992"/>
              <a:gd name="connsiteY0" fmla="*/ 10003 h 10003"/>
              <a:gd name="connsiteX1" fmla="*/ 13 w 9992"/>
              <a:gd name="connsiteY1" fmla="*/ 0 h 10003"/>
              <a:gd name="connsiteX2" fmla="*/ 6284 w 9992"/>
              <a:gd name="connsiteY2" fmla="*/ 0 h 10003"/>
              <a:gd name="connsiteX3" fmla="*/ 9992 w 9992"/>
              <a:gd name="connsiteY3" fmla="*/ 2700 h 10003"/>
              <a:gd name="connsiteX4" fmla="*/ 0 w 9992"/>
              <a:gd name="connsiteY4" fmla="*/ 10003 h 10003"/>
              <a:gd name="connsiteX0" fmla="*/ 0 w 10000"/>
              <a:gd name="connsiteY0" fmla="*/ 11065 h 11065"/>
              <a:gd name="connsiteX1" fmla="*/ 13 w 10000"/>
              <a:gd name="connsiteY1" fmla="*/ 1065 h 11065"/>
              <a:gd name="connsiteX2" fmla="*/ 4815 w 10000"/>
              <a:gd name="connsiteY2" fmla="*/ 0 h 11065"/>
              <a:gd name="connsiteX3" fmla="*/ 10000 w 10000"/>
              <a:gd name="connsiteY3" fmla="*/ 3764 h 11065"/>
              <a:gd name="connsiteX4" fmla="*/ 0 w 10000"/>
              <a:gd name="connsiteY4" fmla="*/ 11065 h 11065"/>
              <a:gd name="connsiteX0" fmla="*/ 0 w 10000"/>
              <a:gd name="connsiteY0" fmla="*/ 11065 h 11065"/>
              <a:gd name="connsiteX1" fmla="*/ 13 w 10000"/>
              <a:gd name="connsiteY1" fmla="*/ 14 h 11065"/>
              <a:gd name="connsiteX2" fmla="*/ 4815 w 10000"/>
              <a:gd name="connsiteY2" fmla="*/ 0 h 11065"/>
              <a:gd name="connsiteX3" fmla="*/ 10000 w 10000"/>
              <a:gd name="connsiteY3" fmla="*/ 3764 h 11065"/>
              <a:gd name="connsiteX4" fmla="*/ 0 w 10000"/>
              <a:gd name="connsiteY4" fmla="*/ 11065 h 11065"/>
              <a:gd name="connsiteX0" fmla="*/ 0 w 10000"/>
              <a:gd name="connsiteY0" fmla="*/ 11065 h 11065"/>
              <a:gd name="connsiteX1" fmla="*/ 43 w 10000"/>
              <a:gd name="connsiteY1" fmla="*/ 14 h 11065"/>
              <a:gd name="connsiteX2" fmla="*/ 4815 w 10000"/>
              <a:gd name="connsiteY2" fmla="*/ 0 h 11065"/>
              <a:gd name="connsiteX3" fmla="*/ 10000 w 10000"/>
              <a:gd name="connsiteY3" fmla="*/ 3764 h 11065"/>
              <a:gd name="connsiteX4" fmla="*/ 0 w 10000"/>
              <a:gd name="connsiteY4" fmla="*/ 11065 h 11065"/>
              <a:gd name="connsiteX0" fmla="*/ 0 w 10000"/>
              <a:gd name="connsiteY0" fmla="*/ 11066 h 11066"/>
              <a:gd name="connsiteX1" fmla="*/ 73 w 10000"/>
              <a:gd name="connsiteY1" fmla="*/ 0 h 11066"/>
              <a:gd name="connsiteX2" fmla="*/ 4815 w 10000"/>
              <a:gd name="connsiteY2" fmla="*/ 1 h 11066"/>
              <a:gd name="connsiteX3" fmla="*/ 10000 w 10000"/>
              <a:gd name="connsiteY3" fmla="*/ 3765 h 11066"/>
              <a:gd name="connsiteX4" fmla="*/ 0 w 10000"/>
              <a:gd name="connsiteY4" fmla="*/ 11066 h 11066"/>
              <a:gd name="connsiteX0" fmla="*/ 0 w 10000"/>
              <a:gd name="connsiteY0" fmla="*/ 11066 h 11066"/>
              <a:gd name="connsiteX1" fmla="*/ 13 w 10000"/>
              <a:gd name="connsiteY1" fmla="*/ 0 h 11066"/>
              <a:gd name="connsiteX2" fmla="*/ 4815 w 10000"/>
              <a:gd name="connsiteY2" fmla="*/ 1 h 11066"/>
              <a:gd name="connsiteX3" fmla="*/ 10000 w 10000"/>
              <a:gd name="connsiteY3" fmla="*/ 3765 h 11066"/>
              <a:gd name="connsiteX4" fmla="*/ 0 w 10000"/>
              <a:gd name="connsiteY4" fmla="*/ 11066 h 1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1066">
                <a:moveTo>
                  <a:pt x="0" y="11066"/>
                </a:moveTo>
                <a:cubicBezTo>
                  <a:pt x="7" y="7734"/>
                  <a:pt x="6" y="3332"/>
                  <a:pt x="13" y="0"/>
                </a:cubicBezTo>
                <a:lnTo>
                  <a:pt x="4815" y="1"/>
                </a:lnTo>
                <a:lnTo>
                  <a:pt x="10000" y="3765"/>
                </a:lnTo>
                <a:lnTo>
                  <a:pt x="0" y="11066"/>
                </a:lnTo>
                <a:close/>
              </a:path>
            </a:pathLst>
          </a:custGeom>
          <a:solidFill>
            <a:srgbClr val="E7473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fromWordArt="0" anchor="ctr" anchorCtr="0" forceAA="0" compatLnSpc="1">
            <a:prstTxWarp prst="textNoShape">
              <a:avLst/>
            </a:prstTxWarp>
            <a:normAutofit/>
          </a:bodyPr>
          <a:lstStyle/>
          <a:p>
            <a:pPr algn="ctr"/>
            <a:endParaRPr lang="fr-FR" sz="2400" dirty="0" err="1">
              <a:solidFill>
                <a:schemeClr val="bg1"/>
              </a:solidFill>
              <a:latin typeface="Swis721 BT Roman" charset="0"/>
              <a:ea typeface="Swis721 BT Roman" charset="0"/>
              <a:cs typeface="Swis721 BT Roman" charset="0"/>
            </a:endParaRPr>
          </a:p>
        </p:txBody>
      </p:sp>
      <p:pic>
        <p:nvPicPr>
          <p:cNvPr id="10" name="pasted-image.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120513" y="11749826"/>
            <a:ext cx="1948007" cy="1800136"/>
          </a:xfrm>
          <a:prstGeom prst="rect">
            <a:avLst/>
          </a:prstGeom>
          <a:ln w="12700">
            <a:miter lim="400000"/>
          </a:ln>
        </p:spPr>
      </p:pic>
      <p:sp>
        <p:nvSpPr>
          <p:cNvPr id="11" name="Décision 2"/>
          <p:cNvSpPr/>
          <p:nvPr userDrawn="1"/>
        </p:nvSpPr>
        <p:spPr>
          <a:xfrm>
            <a:off x="1945" y="13049078"/>
            <a:ext cx="241336" cy="666925"/>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10000 h 10000"/>
              <a:gd name="connsiteX1" fmla="*/ 0 w 5000"/>
              <a:gd name="connsiteY1" fmla="*/ 0 h 10000"/>
              <a:gd name="connsiteX2" fmla="*/ 5000 w 5000"/>
              <a:gd name="connsiteY2" fmla="*/ 5000 h 10000"/>
              <a:gd name="connsiteX3" fmla="*/ 0 w 5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5000" h="10000">
                <a:moveTo>
                  <a:pt x="0" y="10000"/>
                </a:moveTo>
                <a:lnTo>
                  <a:pt x="0" y="0"/>
                </a:lnTo>
                <a:lnTo>
                  <a:pt x="5000" y="5000"/>
                </a:lnTo>
                <a:lnTo>
                  <a:pt x="0" y="10000"/>
                </a:lnTo>
                <a:close/>
              </a:path>
            </a:pathLst>
          </a:custGeom>
          <a:solidFill>
            <a:srgbClr val="003A8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fromWordArt="0" anchor="ctr" anchorCtr="0" forceAA="0" compatLnSpc="1">
            <a:prstTxWarp prst="textNoShape">
              <a:avLst/>
            </a:prstTxWarp>
            <a:normAutofit/>
          </a:bodyPr>
          <a:lstStyle/>
          <a:p>
            <a:pPr algn="ctr"/>
            <a:endParaRPr lang="fr-FR" sz="2400" dirty="0" err="1">
              <a:solidFill>
                <a:schemeClr val="bg1"/>
              </a:solidFill>
              <a:latin typeface="Swis721 BT Roman" charset="0"/>
              <a:ea typeface="Swis721 BT Roman" charset="0"/>
              <a:cs typeface="Swis721 BT Roman" charset="0"/>
            </a:endParaRPr>
          </a:p>
        </p:txBody>
      </p:sp>
      <p:sp>
        <p:nvSpPr>
          <p:cNvPr id="2" name="Espace réservé du pied de page 1"/>
          <p:cNvSpPr>
            <a:spLocks noGrp="1"/>
          </p:cNvSpPr>
          <p:nvPr>
            <p:ph type="ftr" sz="quarter" idx="10"/>
          </p:nvPr>
        </p:nvSpPr>
        <p:spPr>
          <a:xfrm>
            <a:off x="1425600" y="12816000"/>
            <a:ext cx="20664000" cy="568800"/>
          </a:xfrm>
        </p:spPr>
        <p:txBody>
          <a:bodyPr/>
          <a:lstStyle/>
          <a:p>
            <a:pPr algn="l"/>
            <a:r>
              <a:rPr lang="fr-FR" dirty="0" smtClean="0"/>
              <a:t>Modèle standard présentation PPT pour EI (titre modifiable via l’onglet ‘INSERTION’ puis ‘En-tête/Pied')</a:t>
            </a:r>
            <a:endParaRPr lang="fr-FR" dirty="0"/>
          </a:p>
        </p:txBody>
      </p:sp>
      <p:sp>
        <p:nvSpPr>
          <p:cNvPr id="3" name="Espace réservé du numéro de diapositive 2"/>
          <p:cNvSpPr>
            <a:spLocks noGrp="1"/>
          </p:cNvSpPr>
          <p:nvPr>
            <p:ph type="sldNum" sz="quarter" idx="11"/>
          </p:nvPr>
        </p:nvSpPr>
        <p:spPr/>
        <p:txBody>
          <a:bodyPr/>
          <a:lstStyle/>
          <a:p>
            <a:fld id="{86CB4B4D-7CA3-9044-876B-883B54F8677D}" type="slidenum">
              <a:rPr lang="fr-FR" smtClean="0"/>
              <a:pPr/>
              <a:t>‹N°›</a:t>
            </a:fld>
            <a:endParaRPr lang="fr-FR" dirty="0"/>
          </a:p>
        </p:txBody>
      </p:sp>
    </p:spTree>
    <p:extLst>
      <p:ext uri="{BB962C8B-B14F-4D97-AF65-F5344CB8AC3E}">
        <p14:creationId xmlns:p14="http://schemas.microsoft.com/office/powerpoint/2010/main" val="1933536567"/>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hape 4"/>
          <p:cNvSpPr>
            <a:spLocks noGrp="1"/>
          </p:cNvSpPr>
          <p:nvPr>
            <p:ph type="sldNum" sz="quarter" idx="2"/>
          </p:nvPr>
        </p:nvSpPr>
        <p:spPr>
          <a:xfrm>
            <a:off x="360000" y="12816000"/>
            <a:ext cx="943200" cy="568800"/>
          </a:xfrm>
          <a:prstGeom prst="rect">
            <a:avLst/>
          </a:prstGeom>
          <a:ln w="12700">
            <a:miter lim="400000"/>
          </a:ln>
        </p:spPr>
        <p:txBody>
          <a:bodyPr lIns="71437" tIns="71437" rIns="71437" bIns="71437" anchor="ctr">
            <a:spAutoFit/>
          </a:bodyPr>
          <a:lstStyle>
            <a:lvl1pPr algn="ctr">
              <a:defRPr kumimoji="0" lang="fr-FR" sz="1800" b="0" i="0" u="none" strike="noStrike" cap="none" spc="0" normalizeH="0" baseline="0" smtClean="0">
                <a:ln>
                  <a:noFill/>
                </a:ln>
                <a:solidFill>
                  <a:srgbClr val="535252"/>
                </a:solidFill>
                <a:effectLst/>
                <a:uFillTx/>
                <a:latin typeface="Segoe UI Semilight" panose="020B0402040204020203" pitchFamily="34" charset="0"/>
                <a:ea typeface="Segoe UI Semilight" panose="020B0402040204020203" pitchFamily="34" charset="0"/>
                <a:cs typeface="Segoe UI Semilight" panose="020B0402040204020203" pitchFamily="34" charset="0"/>
                <a:sym typeface="Swis721 Lt BT"/>
              </a:defRPr>
            </a:lvl1pPr>
          </a:lstStyle>
          <a:p>
            <a:fld id="{86CB4B4D-7CA3-9044-876B-883B54F8677D}" type="slidenum">
              <a:rPr lang="fr-FR" smtClean="0"/>
              <a:pPr/>
              <a:t>‹N°›</a:t>
            </a:fld>
            <a:endParaRPr lang="fr-FR" dirty="0"/>
          </a:p>
        </p:txBody>
      </p:sp>
      <p:sp>
        <p:nvSpPr>
          <p:cNvPr id="9" name="Décision 2"/>
          <p:cNvSpPr/>
          <p:nvPr userDrawn="1"/>
        </p:nvSpPr>
        <p:spPr>
          <a:xfrm>
            <a:off x="1945" y="-239"/>
            <a:ext cx="1401259" cy="3195707"/>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10000 h 10000"/>
              <a:gd name="connsiteX1" fmla="*/ 0 w 5000"/>
              <a:gd name="connsiteY1" fmla="*/ 0 h 10000"/>
              <a:gd name="connsiteX2" fmla="*/ 5000 w 5000"/>
              <a:gd name="connsiteY2" fmla="*/ 5000 h 10000"/>
              <a:gd name="connsiteX3" fmla="*/ 0 w 5000"/>
              <a:gd name="connsiteY3"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10000 h 10000"/>
              <a:gd name="connsiteX1" fmla="*/ 0 w 10000"/>
              <a:gd name="connsiteY1" fmla="*/ 0 h 10000"/>
              <a:gd name="connsiteX2" fmla="*/ 5280 w 10000"/>
              <a:gd name="connsiteY2" fmla="*/ 2676 h 10000"/>
              <a:gd name="connsiteX3" fmla="*/ 10000 w 10000"/>
              <a:gd name="connsiteY3" fmla="*/ 5000 h 10000"/>
              <a:gd name="connsiteX4" fmla="*/ 0 w 10000"/>
              <a:gd name="connsiteY4" fmla="*/ 10000 h 10000"/>
              <a:gd name="connsiteX0" fmla="*/ 0 w 10000"/>
              <a:gd name="connsiteY0" fmla="*/ 7324 h 7324"/>
              <a:gd name="connsiteX1" fmla="*/ 0 w 10000"/>
              <a:gd name="connsiteY1" fmla="*/ 591 h 7324"/>
              <a:gd name="connsiteX2" fmla="*/ 5280 w 10000"/>
              <a:gd name="connsiteY2" fmla="*/ 0 h 7324"/>
              <a:gd name="connsiteX3" fmla="*/ 10000 w 10000"/>
              <a:gd name="connsiteY3" fmla="*/ 2324 h 7324"/>
              <a:gd name="connsiteX4" fmla="*/ 0 w 10000"/>
              <a:gd name="connsiteY4" fmla="*/ 7324 h 7324"/>
              <a:gd name="connsiteX0" fmla="*/ 0 w 10000"/>
              <a:gd name="connsiteY0" fmla="*/ 9348 h 9348"/>
              <a:gd name="connsiteX1" fmla="*/ 0 w 10000"/>
              <a:gd name="connsiteY1" fmla="*/ 155 h 9348"/>
              <a:gd name="connsiteX2" fmla="*/ 6284 w 10000"/>
              <a:gd name="connsiteY2" fmla="*/ 0 h 9348"/>
              <a:gd name="connsiteX3" fmla="*/ 10000 w 10000"/>
              <a:gd name="connsiteY3" fmla="*/ 2521 h 9348"/>
              <a:gd name="connsiteX4" fmla="*/ 0 w 10000"/>
              <a:gd name="connsiteY4" fmla="*/ 9348 h 9348"/>
              <a:gd name="connsiteX0" fmla="*/ 0 w 10000"/>
              <a:gd name="connsiteY0" fmla="*/ 10029 h 10029"/>
              <a:gd name="connsiteX1" fmla="*/ 0 w 10000"/>
              <a:gd name="connsiteY1" fmla="*/ 0 h 10029"/>
              <a:gd name="connsiteX2" fmla="*/ 6284 w 10000"/>
              <a:gd name="connsiteY2" fmla="*/ 29 h 10029"/>
              <a:gd name="connsiteX3" fmla="*/ 10000 w 10000"/>
              <a:gd name="connsiteY3" fmla="*/ 2726 h 10029"/>
              <a:gd name="connsiteX4" fmla="*/ 0 w 10000"/>
              <a:gd name="connsiteY4" fmla="*/ 10029 h 10029"/>
              <a:gd name="connsiteX0" fmla="*/ 0 w 10000"/>
              <a:gd name="connsiteY0" fmla="*/ 10000 h 10000"/>
              <a:gd name="connsiteX1" fmla="*/ 0 w 10000"/>
              <a:gd name="connsiteY1" fmla="*/ 41 h 10000"/>
              <a:gd name="connsiteX2" fmla="*/ 6284 w 10000"/>
              <a:gd name="connsiteY2" fmla="*/ 0 h 10000"/>
              <a:gd name="connsiteX3" fmla="*/ 10000 w 10000"/>
              <a:gd name="connsiteY3" fmla="*/ 2697 h 10000"/>
              <a:gd name="connsiteX4" fmla="*/ 0 w 10000"/>
              <a:gd name="connsiteY4" fmla="*/ 10000 h 10000"/>
              <a:gd name="connsiteX0" fmla="*/ 0 w 10000"/>
              <a:gd name="connsiteY0" fmla="*/ 10000 h 10000"/>
              <a:gd name="connsiteX1" fmla="*/ 20 w 10000"/>
              <a:gd name="connsiteY1" fmla="*/ 6 h 10000"/>
              <a:gd name="connsiteX2" fmla="*/ 6284 w 10000"/>
              <a:gd name="connsiteY2" fmla="*/ 0 h 10000"/>
              <a:gd name="connsiteX3" fmla="*/ 10000 w 10000"/>
              <a:gd name="connsiteY3" fmla="*/ 2697 h 10000"/>
              <a:gd name="connsiteX4" fmla="*/ 0 w 10000"/>
              <a:gd name="connsiteY4" fmla="*/ 10000 h 10000"/>
              <a:gd name="connsiteX0" fmla="*/ 0 w 10000"/>
              <a:gd name="connsiteY0" fmla="*/ 9994 h 9994"/>
              <a:gd name="connsiteX1" fmla="*/ 20 w 10000"/>
              <a:gd name="connsiteY1" fmla="*/ 0 h 9994"/>
              <a:gd name="connsiteX2" fmla="*/ 6284 w 10000"/>
              <a:gd name="connsiteY2" fmla="*/ 0 h 9994"/>
              <a:gd name="connsiteX3" fmla="*/ 10000 w 10000"/>
              <a:gd name="connsiteY3" fmla="*/ 2691 h 9994"/>
              <a:gd name="connsiteX4" fmla="*/ 0 w 10000"/>
              <a:gd name="connsiteY4" fmla="*/ 9994 h 9994"/>
              <a:gd name="connsiteX0" fmla="*/ 0 w 10000"/>
              <a:gd name="connsiteY0" fmla="*/ 10003 h 10003"/>
              <a:gd name="connsiteX1" fmla="*/ 13 w 10000"/>
              <a:gd name="connsiteY1" fmla="*/ 0 h 10003"/>
              <a:gd name="connsiteX2" fmla="*/ 6284 w 10000"/>
              <a:gd name="connsiteY2" fmla="*/ 3 h 10003"/>
              <a:gd name="connsiteX3" fmla="*/ 10000 w 10000"/>
              <a:gd name="connsiteY3" fmla="*/ 2696 h 10003"/>
              <a:gd name="connsiteX4" fmla="*/ 0 w 10000"/>
              <a:gd name="connsiteY4" fmla="*/ 10003 h 10003"/>
              <a:gd name="connsiteX0" fmla="*/ 0 w 10000"/>
              <a:gd name="connsiteY0" fmla="*/ 10003 h 10003"/>
              <a:gd name="connsiteX1" fmla="*/ 13 w 10000"/>
              <a:gd name="connsiteY1" fmla="*/ 0 h 10003"/>
              <a:gd name="connsiteX2" fmla="*/ 6284 w 10000"/>
              <a:gd name="connsiteY2" fmla="*/ 0 h 10003"/>
              <a:gd name="connsiteX3" fmla="*/ 10000 w 10000"/>
              <a:gd name="connsiteY3" fmla="*/ 2696 h 10003"/>
              <a:gd name="connsiteX4" fmla="*/ 0 w 10000"/>
              <a:gd name="connsiteY4" fmla="*/ 10003 h 10003"/>
              <a:gd name="connsiteX0" fmla="*/ 0 w 9992"/>
              <a:gd name="connsiteY0" fmla="*/ 10003 h 10003"/>
              <a:gd name="connsiteX1" fmla="*/ 13 w 9992"/>
              <a:gd name="connsiteY1" fmla="*/ 0 h 10003"/>
              <a:gd name="connsiteX2" fmla="*/ 6284 w 9992"/>
              <a:gd name="connsiteY2" fmla="*/ 0 h 10003"/>
              <a:gd name="connsiteX3" fmla="*/ 9992 w 9992"/>
              <a:gd name="connsiteY3" fmla="*/ 2700 h 10003"/>
              <a:gd name="connsiteX4" fmla="*/ 0 w 9992"/>
              <a:gd name="connsiteY4" fmla="*/ 10003 h 10003"/>
              <a:gd name="connsiteX0" fmla="*/ 0 w 10000"/>
              <a:gd name="connsiteY0" fmla="*/ 11065 h 11065"/>
              <a:gd name="connsiteX1" fmla="*/ 13 w 10000"/>
              <a:gd name="connsiteY1" fmla="*/ 1065 h 11065"/>
              <a:gd name="connsiteX2" fmla="*/ 4815 w 10000"/>
              <a:gd name="connsiteY2" fmla="*/ 0 h 11065"/>
              <a:gd name="connsiteX3" fmla="*/ 10000 w 10000"/>
              <a:gd name="connsiteY3" fmla="*/ 3764 h 11065"/>
              <a:gd name="connsiteX4" fmla="*/ 0 w 10000"/>
              <a:gd name="connsiteY4" fmla="*/ 11065 h 11065"/>
              <a:gd name="connsiteX0" fmla="*/ 0 w 10000"/>
              <a:gd name="connsiteY0" fmla="*/ 11065 h 11065"/>
              <a:gd name="connsiteX1" fmla="*/ 13 w 10000"/>
              <a:gd name="connsiteY1" fmla="*/ 14 h 11065"/>
              <a:gd name="connsiteX2" fmla="*/ 4815 w 10000"/>
              <a:gd name="connsiteY2" fmla="*/ 0 h 11065"/>
              <a:gd name="connsiteX3" fmla="*/ 10000 w 10000"/>
              <a:gd name="connsiteY3" fmla="*/ 3764 h 11065"/>
              <a:gd name="connsiteX4" fmla="*/ 0 w 10000"/>
              <a:gd name="connsiteY4" fmla="*/ 11065 h 11065"/>
              <a:gd name="connsiteX0" fmla="*/ 0 w 10000"/>
              <a:gd name="connsiteY0" fmla="*/ 11065 h 11065"/>
              <a:gd name="connsiteX1" fmla="*/ 43 w 10000"/>
              <a:gd name="connsiteY1" fmla="*/ 14 h 11065"/>
              <a:gd name="connsiteX2" fmla="*/ 4815 w 10000"/>
              <a:gd name="connsiteY2" fmla="*/ 0 h 11065"/>
              <a:gd name="connsiteX3" fmla="*/ 10000 w 10000"/>
              <a:gd name="connsiteY3" fmla="*/ 3764 h 11065"/>
              <a:gd name="connsiteX4" fmla="*/ 0 w 10000"/>
              <a:gd name="connsiteY4" fmla="*/ 11065 h 11065"/>
              <a:gd name="connsiteX0" fmla="*/ 0 w 10000"/>
              <a:gd name="connsiteY0" fmla="*/ 11066 h 11066"/>
              <a:gd name="connsiteX1" fmla="*/ 73 w 10000"/>
              <a:gd name="connsiteY1" fmla="*/ 0 h 11066"/>
              <a:gd name="connsiteX2" fmla="*/ 4815 w 10000"/>
              <a:gd name="connsiteY2" fmla="*/ 1 h 11066"/>
              <a:gd name="connsiteX3" fmla="*/ 10000 w 10000"/>
              <a:gd name="connsiteY3" fmla="*/ 3765 h 11066"/>
              <a:gd name="connsiteX4" fmla="*/ 0 w 10000"/>
              <a:gd name="connsiteY4" fmla="*/ 11066 h 11066"/>
              <a:gd name="connsiteX0" fmla="*/ 0 w 10000"/>
              <a:gd name="connsiteY0" fmla="*/ 11066 h 11066"/>
              <a:gd name="connsiteX1" fmla="*/ 13 w 10000"/>
              <a:gd name="connsiteY1" fmla="*/ 0 h 11066"/>
              <a:gd name="connsiteX2" fmla="*/ 4815 w 10000"/>
              <a:gd name="connsiteY2" fmla="*/ 1 h 11066"/>
              <a:gd name="connsiteX3" fmla="*/ 10000 w 10000"/>
              <a:gd name="connsiteY3" fmla="*/ 3765 h 11066"/>
              <a:gd name="connsiteX4" fmla="*/ 0 w 10000"/>
              <a:gd name="connsiteY4" fmla="*/ 11066 h 1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1066">
                <a:moveTo>
                  <a:pt x="0" y="11066"/>
                </a:moveTo>
                <a:cubicBezTo>
                  <a:pt x="7" y="7734"/>
                  <a:pt x="6" y="3332"/>
                  <a:pt x="13" y="0"/>
                </a:cubicBezTo>
                <a:lnTo>
                  <a:pt x="4815" y="1"/>
                </a:lnTo>
                <a:lnTo>
                  <a:pt x="10000" y="3765"/>
                </a:lnTo>
                <a:lnTo>
                  <a:pt x="0" y="11066"/>
                </a:lnTo>
                <a:close/>
              </a:path>
            </a:pathLst>
          </a:custGeom>
          <a:solidFill>
            <a:srgbClr val="E7473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fromWordArt="0" anchor="ctr" anchorCtr="0" forceAA="0" compatLnSpc="1">
            <a:prstTxWarp prst="textNoShape">
              <a:avLst/>
            </a:prstTxWarp>
            <a:normAutofit/>
          </a:bodyPr>
          <a:lstStyle/>
          <a:p>
            <a:pPr algn="ctr"/>
            <a:endParaRPr lang="fr-FR" sz="2400" dirty="0" err="1">
              <a:solidFill>
                <a:schemeClr val="bg1"/>
              </a:solidFill>
              <a:latin typeface="Swis721 BT Roman" charset="0"/>
              <a:ea typeface="Swis721 BT Roman" charset="0"/>
              <a:cs typeface="Swis721 BT Roman" charset="0"/>
            </a:endParaRPr>
          </a:p>
        </p:txBody>
      </p:sp>
      <p:sp>
        <p:nvSpPr>
          <p:cNvPr id="5" name="Espace réservé du pied de page 4"/>
          <p:cNvSpPr>
            <a:spLocks noGrp="1"/>
          </p:cNvSpPr>
          <p:nvPr>
            <p:ph type="ftr" sz="quarter" idx="3"/>
          </p:nvPr>
        </p:nvSpPr>
        <p:spPr>
          <a:xfrm>
            <a:off x="1425600" y="12816000"/>
            <a:ext cx="21816000" cy="568800"/>
          </a:xfrm>
          <a:prstGeom prst="rect">
            <a:avLst/>
          </a:prstGeom>
        </p:spPr>
        <p:txBody>
          <a:bodyPr vert="horz" lIns="91440" tIns="45720" rIns="91440" bIns="45720" rtlCol="0" anchor="ctr"/>
          <a:lstStyle>
            <a:lvl1pPr algn="ctr">
              <a:defRPr kumimoji="0" lang="fr-FR" sz="1800" b="0" i="0" u="none" strike="noStrike" cap="none" spc="0" normalizeH="0" baseline="0" dirty="0">
                <a:ln>
                  <a:noFill/>
                </a:ln>
                <a:solidFill>
                  <a:srgbClr val="00398C"/>
                </a:solidFill>
                <a:effectLst/>
                <a:uFillTx/>
                <a:latin typeface="Segoe UI Semilight" panose="020B0402040204020203" pitchFamily="34" charset="0"/>
                <a:ea typeface="Segoe UI Semilight" panose="020B0402040204020203" pitchFamily="34" charset="0"/>
                <a:cs typeface="Segoe UI Semilight" panose="020B0402040204020203" pitchFamily="34" charset="0"/>
                <a:sym typeface="Swis721 Lt BT"/>
              </a:defRPr>
            </a:lvl1pPr>
          </a:lstStyle>
          <a:p>
            <a:pPr algn="r"/>
            <a:r>
              <a:rPr lang="fr-FR" dirty="0" smtClean="0"/>
              <a:t>Modèle standard présentation PPT pour EI (titre modifiable via l’onglet ‘INSERTION’ puis ‘En-tête/Pied')</a:t>
            </a:r>
            <a:endParaRPr lang="fr-FR" dirty="0"/>
          </a:p>
        </p:txBody>
      </p:sp>
      <p:sp>
        <p:nvSpPr>
          <p:cNvPr id="10" name="Décision 2"/>
          <p:cNvSpPr/>
          <p:nvPr userDrawn="1"/>
        </p:nvSpPr>
        <p:spPr>
          <a:xfrm>
            <a:off x="23401352" y="12775359"/>
            <a:ext cx="241336" cy="762001"/>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10000 h 10000"/>
              <a:gd name="connsiteX1" fmla="*/ 0 w 5000"/>
              <a:gd name="connsiteY1" fmla="*/ 0 h 10000"/>
              <a:gd name="connsiteX2" fmla="*/ 5000 w 5000"/>
              <a:gd name="connsiteY2" fmla="*/ 5000 h 10000"/>
              <a:gd name="connsiteX3" fmla="*/ 0 w 5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5000" h="10000">
                <a:moveTo>
                  <a:pt x="0" y="10000"/>
                </a:moveTo>
                <a:lnTo>
                  <a:pt x="0" y="0"/>
                </a:lnTo>
                <a:lnTo>
                  <a:pt x="5000" y="5000"/>
                </a:lnTo>
                <a:lnTo>
                  <a:pt x="0" y="10000"/>
                </a:lnTo>
                <a:close/>
              </a:path>
            </a:pathLst>
          </a:custGeom>
          <a:solidFill>
            <a:srgbClr val="E7473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fromWordArt="0" anchor="ctr" anchorCtr="0" forceAA="0" compatLnSpc="1">
            <a:prstTxWarp prst="textNoShape">
              <a:avLst/>
            </a:prstTxWarp>
            <a:normAutofit/>
          </a:bodyPr>
          <a:lstStyle/>
          <a:p>
            <a:pPr algn="ctr"/>
            <a:endParaRPr lang="fr-FR" sz="2400" dirty="0" err="1">
              <a:solidFill>
                <a:schemeClr val="bg1"/>
              </a:solidFill>
              <a:latin typeface="Swis721 BT Roman" charset="0"/>
              <a:ea typeface="Swis721 BT Roman" charset="0"/>
              <a:cs typeface="Swis721 BT Roman" charset="0"/>
            </a:endParaRPr>
          </a:p>
        </p:txBody>
      </p:sp>
      <p:sp>
        <p:nvSpPr>
          <p:cNvPr id="11" name="Décision 2"/>
          <p:cNvSpPr/>
          <p:nvPr userDrawn="1"/>
        </p:nvSpPr>
        <p:spPr>
          <a:xfrm>
            <a:off x="23680428" y="12775359"/>
            <a:ext cx="241336" cy="762001"/>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10000 h 10000"/>
              <a:gd name="connsiteX1" fmla="*/ 0 w 5000"/>
              <a:gd name="connsiteY1" fmla="*/ 0 h 10000"/>
              <a:gd name="connsiteX2" fmla="*/ 5000 w 5000"/>
              <a:gd name="connsiteY2" fmla="*/ 5000 h 10000"/>
              <a:gd name="connsiteX3" fmla="*/ 0 w 5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5000" h="10000">
                <a:moveTo>
                  <a:pt x="0" y="10000"/>
                </a:moveTo>
                <a:lnTo>
                  <a:pt x="0" y="0"/>
                </a:lnTo>
                <a:lnTo>
                  <a:pt x="5000" y="5000"/>
                </a:lnTo>
                <a:lnTo>
                  <a:pt x="0" y="10000"/>
                </a:lnTo>
                <a:close/>
              </a:path>
            </a:pathLst>
          </a:custGeom>
          <a:solidFill>
            <a:srgbClr val="003A8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fromWordArt="0" anchor="ctr" anchorCtr="0" forceAA="0" compatLnSpc="1">
            <a:prstTxWarp prst="textNoShape">
              <a:avLst/>
            </a:prstTxWarp>
            <a:normAutofit/>
          </a:bodyPr>
          <a:lstStyle/>
          <a:p>
            <a:pPr algn="ctr"/>
            <a:endParaRPr lang="fr-FR" sz="2400" dirty="0" err="1">
              <a:solidFill>
                <a:schemeClr val="bg1"/>
              </a:solidFill>
              <a:latin typeface="Swis721 BT Roman" charset="0"/>
              <a:ea typeface="Swis721 BT Roman" charset="0"/>
              <a:cs typeface="Swis721 BT Roman" charset="0"/>
            </a:endParaRPr>
          </a:p>
        </p:txBody>
      </p:sp>
      <p:sp>
        <p:nvSpPr>
          <p:cNvPr id="15" name="Décision 2"/>
          <p:cNvSpPr/>
          <p:nvPr userDrawn="1"/>
        </p:nvSpPr>
        <p:spPr>
          <a:xfrm>
            <a:off x="23921764" y="12775359"/>
            <a:ext cx="241336" cy="762001"/>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5000"/>
              <a:gd name="connsiteY0" fmla="*/ 10000 h 10000"/>
              <a:gd name="connsiteX1" fmla="*/ 0 w 5000"/>
              <a:gd name="connsiteY1" fmla="*/ 0 h 10000"/>
              <a:gd name="connsiteX2" fmla="*/ 5000 w 5000"/>
              <a:gd name="connsiteY2" fmla="*/ 5000 h 10000"/>
              <a:gd name="connsiteX3" fmla="*/ 0 w 5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5000" h="10000">
                <a:moveTo>
                  <a:pt x="0" y="10000"/>
                </a:moveTo>
                <a:lnTo>
                  <a:pt x="0" y="0"/>
                </a:lnTo>
                <a:lnTo>
                  <a:pt x="5000" y="5000"/>
                </a:lnTo>
                <a:lnTo>
                  <a:pt x="0" y="10000"/>
                </a:lnTo>
                <a:close/>
              </a:path>
            </a:pathLst>
          </a:custGeom>
          <a:solidFill>
            <a:srgbClr val="E7473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fromWordArt="0" anchor="ctr" anchorCtr="0" forceAA="0" compatLnSpc="1">
            <a:prstTxWarp prst="textNoShape">
              <a:avLst/>
            </a:prstTxWarp>
            <a:normAutofit/>
          </a:bodyPr>
          <a:lstStyle/>
          <a:p>
            <a:pPr algn="ctr"/>
            <a:endParaRPr lang="fr-FR" sz="2400" dirty="0" err="1">
              <a:solidFill>
                <a:schemeClr val="bg1"/>
              </a:solidFill>
              <a:latin typeface="Swis721 BT Roman" charset="0"/>
              <a:ea typeface="Swis721 BT Roman" charset="0"/>
              <a:cs typeface="Swis721 BT Roman" charset="0"/>
            </a:endParaRPr>
          </a:p>
        </p:txBody>
      </p:sp>
      <p:sp>
        <p:nvSpPr>
          <p:cNvPr id="2" name="Espace réservé du texte 1"/>
          <p:cNvSpPr>
            <a:spLocks noGrp="1"/>
          </p:cNvSpPr>
          <p:nvPr>
            <p:ph type="body" idx="1"/>
          </p:nvPr>
        </p:nvSpPr>
        <p:spPr>
          <a:xfrm>
            <a:off x="1425600" y="2376000"/>
            <a:ext cx="21816000" cy="10224000"/>
          </a:xfrm>
          <a:prstGeom prst="rect">
            <a:avLst/>
          </a:prstGeom>
        </p:spPr>
        <p:txBody>
          <a:bodyPr vert="horz" lIns="91440" tIns="45720" rIns="91440" bIns="45720" rtlCol="0">
            <a:normAutofit/>
          </a:body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Espace réservé du titre 7"/>
          <p:cNvSpPr>
            <a:spLocks noGrp="1"/>
          </p:cNvSpPr>
          <p:nvPr>
            <p:ph type="title"/>
          </p:nvPr>
        </p:nvSpPr>
        <p:spPr>
          <a:xfrm>
            <a:off x="1425600" y="72000"/>
            <a:ext cx="21816000" cy="2160000"/>
          </a:xfrm>
          <a:prstGeom prst="rect">
            <a:avLst/>
          </a:prstGeom>
        </p:spPr>
        <p:txBody>
          <a:bodyPr vert="horz" lIns="91440" tIns="45720" rIns="91440" bIns="45720" rtlCol="0" anchor="ctr">
            <a:normAutofit/>
          </a:bodyPr>
          <a:lstStyle/>
          <a:p>
            <a:r>
              <a:rPr lang="fr-FR" dirty="0" smtClean="0"/>
              <a:t>Modifiez le style du titre</a:t>
            </a:r>
            <a:endParaRPr lang="fr-FR" dirty="0"/>
          </a:p>
        </p:txBody>
      </p:sp>
    </p:spTree>
  </p:cSld>
  <p:clrMap bg1="lt1" tx1="dk1" bg2="lt2" tx2="dk2" accent1="accent1" accent2="accent2" accent3="accent3" accent4="accent4" accent5="accent5" accent6="accent6" hlink="hlink" folHlink="folHlink"/>
  <p:sldLayoutIdLst>
    <p:sldLayoutId id="2147483651" r:id="rId1"/>
    <p:sldLayoutId id="2147483661" r:id="rId2"/>
    <p:sldLayoutId id="2147483667" r:id="rId3"/>
    <p:sldLayoutId id="2147483662" r:id="rId4"/>
    <p:sldLayoutId id="2147483653" r:id="rId5"/>
    <p:sldLayoutId id="2147483668" r:id="rId6"/>
    <p:sldLayoutId id="2147483658" r:id="rId7"/>
    <p:sldLayoutId id="2147483660" r:id="rId8"/>
    <p:sldLayoutId id="2147483685" r:id="rId9"/>
    <p:sldLayoutId id="2147483722" r:id="rId10"/>
  </p:sldLayoutIdLst>
  <p:transition spd="med"/>
  <p:timing>
    <p:tnLst>
      <p:par>
        <p:cTn id="1" dur="indefinite" restart="never" nodeType="tmRoot"/>
      </p:par>
    </p:tnLst>
  </p:timing>
  <p:hf hdr="0" ftr="0" dt="0"/>
  <p:txStyles>
    <p:title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p:titleStyle>
    <p:body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p:bodyStyle>
    <p:otherStyle>
      <a:lvl1pPr marL="0" marR="0" indent="0" algn="l" defTabSz="438139"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Swis721 BT"/>
        </a:defRPr>
      </a:lvl1pPr>
      <a:lvl2pPr marL="0" marR="0" indent="171446" algn="l" defTabSz="438139"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Swis721 BT"/>
        </a:defRPr>
      </a:lvl2pPr>
      <a:lvl3pPr marL="0" marR="0" indent="342892" algn="l" defTabSz="438139"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Swis721 BT"/>
        </a:defRPr>
      </a:lvl3pPr>
      <a:lvl4pPr marL="0" marR="0" indent="514337" algn="l" defTabSz="438139"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Swis721 BT"/>
        </a:defRPr>
      </a:lvl4pPr>
      <a:lvl5pPr marL="0" marR="0" indent="685783" algn="l" defTabSz="438139"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Swis721 BT"/>
        </a:defRPr>
      </a:lvl5pPr>
      <a:lvl6pPr marL="0" marR="0" indent="857228" algn="l" defTabSz="438139"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Swis721 BT"/>
        </a:defRPr>
      </a:lvl6pPr>
      <a:lvl7pPr marL="0" marR="0" indent="1028675" algn="l" defTabSz="438139"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Swis721 BT"/>
        </a:defRPr>
      </a:lvl7pPr>
      <a:lvl8pPr marL="0" marR="0" indent="1200120" algn="l" defTabSz="438139"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Swis721 BT"/>
        </a:defRPr>
      </a:lvl8pPr>
      <a:lvl9pPr marL="0" marR="0" indent="1371566" algn="l" defTabSz="438139"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Swis721 B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hangingPunct="1"/>
            <a:endParaRPr lang="fr-FR" kern="1200">
              <a:solidFill>
                <a:prstClr val="black">
                  <a:tint val="75000"/>
                </a:prstClr>
              </a:solidFill>
            </a:endParaRPr>
          </a:p>
        </p:txBody>
      </p:sp>
      <p:sp>
        <p:nvSpPr>
          <p:cNvPr id="5" name="Espace réservé du pied de page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hangingPunct="1"/>
            <a:r>
              <a:rPr lang="fr-FR" kern="1200" smtClean="0">
                <a:solidFill>
                  <a:prstClr val="black">
                    <a:tint val="75000"/>
                  </a:prstClr>
                </a:solidFill>
              </a:rPr>
              <a:t>Modèle standard présentation PPT pour EI (titre modifiable via l’onglet ‘INSERTION’ puis ‘En-tête/Pied')</a:t>
            </a:r>
            <a:endParaRPr lang="fr-FR" kern="1200">
              <a:solidFill>
                <a:prstClr val="black">
                  <a:tint val="75000"/>
                </a:prstClr>
              </a:solidFill>
            </a:endParaRPr>
          </a:p>
        </p:txBody>
      </p:sp>
      <p:sp>
        <p:nvSpPr>
          <p:cNvPr id="6" name="Espace réservé du numéro de diapositive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hangingPunct="1"/>
            <a:fld id="{67BD88E4-7720-41EE-B5C0-E04E9CBA0FA8}" type="slidenum">
              <a:rPr lang="fr-FR" kern="1200" smtClean="0">
                <a:solidFill>
                  <a:prstClr val="black">
                    <a:tint val="75000"/>
                  </a:prstClr>
                </a:solidFill>
              </a:rPr>
              <a:pPr defTabSz="1828800" hangingPunct="1"/>
              <a:t>‹N°›</a:t>
            </a:fld>
            <a:endParaRPr lang="fr-FR" kern="1200">
              <a:solidFill>
                <a:prstClr val="black">
                  <a:tint val="75000"/>
                </a:prstClr>
              </a:solidFill>
            </a:endParaRPr>
          </a:p>
        </p:txBody>
      </p:sp>
    </p:spTree>
    <p:extLst>
      <p:ext uri="{BB962C8B-B14F-4D97-AF65-F5344CB8AC3E}">
        <p14:creationId xmlns:p14="http://schemas.microsoft.com/office/powerpoint/2010/main" val="313032167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fr-F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hangingPunct="1"/>
            <a:endParaRPr lang="fr-FR" kern="1200">
              <a:solidFill>
                <a:prstClr val="black">
                  <a:tint val="75000"/>
                </a:prstClr>
              </a:solidFill>
            </a:endParaRPr>
          </a:p>
        </p:txBody>
      </p:sp>
      <p:sp>
        <p:nvSpPr>
          <p:cNvPr id="5" name="Espace réservé du pied de page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hangingPunct="1"/>
            <a:r>
              <a:rPr lang="fr-FR" kern="1200" smtClean="0">
                <a:solidFill>
                  <a:prstClr val="black">
                    <a:tint val="75000"/>
                  </a:prstClr>
                </a:solidFill>
              </a:rPr>
              <a:t>Modèle standard présentation PPT pour EI (titre modifiable via l’onglet ‘INSERTION’ puis ‘En-tête/Pied')</a:t>
            </a:r>
            <a:endParaRPr lang="fr-FR" kern="1200">
              <a:solidFill>
                <a:prstClr val="black">
                  <a:tint val="75000"/>
                </a:prstClr>
              </a:solidFill>
            </a:endParaRPr>
          </a:p>
        </p:txBody>
      </p:sp>
      <p:sp>
        <p:nvSpPr>
          <p:cNvPr id="6" name="Espace réservé du numéro de diapositive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hangingPunct="1"/>
            <a:fld id="{67BD88E4-7720-41EE-B5C0-E04E9CBA0FA8}" type="slidenum">
              <a:rPr lang="fr-FR" kern="1200" smtClean="0">
                <a:solidFill>
                  <a:prstClr val="black">
                    <a:tint val="75000"/>
                  </a:prstClr>
                </a:solidFill>
              </a:rPr>
              <a:pPr defTabSz="1828800" hangingPunct="1"/>
              <a:t>‹N°›</a:t>
            </a:fld>
            <a:endParaRPr lang="fr-FR" kern="1200">
              <a:solidFill>
                <a:prstClr val="black">
                  <a:tint val="75000"/>
                </a:prstClr>
              </a:solidFill>
            </a:endParaRPr>
          </a:p>
        </p:txBody>
      </p:sp>
    </p:spTree>
    <p:extLst>
      <p:ext uri="{BB962C8B-B14F-4D97-AF65-F5344CB8AC3E}">
        <p14:creationId xmlns:p14="http://schemas.microsoft.com/office/powerpoint/2010/main" val="231967655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fr-F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hangingPunct="1"/>
            <a:fld id="{AAA7ACC8-9825-4268-A8D6-C1D84E8320B2}" type="datetimeFigureOut">
              <a:rPr lang="fr-FR" kern="1200" smtClean="0">
                <a:solidFill>
                  <a:prstClr val="black">
                    <a:tint val="75000"/>
                  </a:prstClr>
                </a:solidFill>
              </a:rPr>
              <a:pPr defTabSz="1828800" hangingPunct="1"/>
              <a:t>02/05/2023</a:t>
            </a:fld>
            <a:endParaRPr lang="fr-FR" kern="1200">
              <a:solidFill>
                <a:prstClr val="black">
                  <a:tint val="75000"/>
                </a:prstClr>
              </a:solidFill>
            </a:endParaRPr>
          </a:p>
        </p:txBody>
      </p:sp>
      <p:sp>
        <p:nvSpPr>
          <p:cNvPr id="5" name="Espace réservé du pied de page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hangingPunct="1"/>
            <a:endParaRPr lang="fr-FR" kern="1200">
              <a:solidFill>
                <a:prstClr val="black">
                  <a:tint val="75000"/>
                </a:prstClr>
              </a:solidFill>
            </a:endParaRPr>
          </a:p>
        </p:txBody>
      </p:sp>
      <p:sp>
        <p:nvSpPr>
          <p:cNvPr id="6" name="Espace réservé du numéro de diapositive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hangingPunct="1"/>
            <a:fld id="{67BD88E4-7720-41EE-B5C0-E04E9CBA0FA8}" type="slidenum">
              <a:rPr lang="fr-FR" kern="1200" smtClean="0">
                <a:solidFill>
                  <a:prstClr val="black">
                    <a:tint val="75000"/>
                  </a:prstClr>
                </a:solidFill>
              </a:rPr>
              <a:pPr defTabSz="1828800" hangingPunct="1"/>
              <a:t>‹N°›</a:t>
            </a:fld>
            <a:endParaRPr lang="fr-FR" kern="1200">
              <a:solidFill>
                <a:prstClr val="black">
                  <a:tint val="75000"/>
                </a:prstClr>
              </a:solidFill>
            </a:endParaRPr>
          </a:p>
        </p:txBody>
      </p:sp>
    </p:spTree>
    <p:extLst>
      <p:ext uri="{BB962C8B-B14F-4D97-AF65-F5344CB8AC3E}">
        <p14:creationId xmlns:p14="http://schemas.microsoft.com/office/powerpoint/2010/main" val="382827907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fr-F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mailto:eidp5420@e-i.com" TargetMode="External"/><Relationship Id="rId5" Type="http://schemas.openxmlformats.org/officeDocument/2006/relationships/hyperlink" Target="mailto:eidp5410@e-i.com" TargetMode="Externa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mailto:eidp5410@e-i.com"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mailto:eidp5420@e-i.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mailto:EIDDM130@e-i.com"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hyperlink" Target="mailto:eidp5710@e-i.com" TargetMode="Externa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9.emf"/><Relationship Id="rId3" Type="http://schemas.openxmlformats.org/officeDocument/2006/relationships/image" Target="../media/image29.GIF"/><Relationship Id="rId7" Type="http://schemas.openxmlformats.org/officeDocument/2006/relationships/image" Target="../media/image33.JPG"/><Relationship Id="rId12"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32.JPG"/><Relationship Id="rId11" Type="http://schemas.openxmlformats.org/officeDocument/2006/relationships/image" Target="../media/image37.emf"/><Relationship Id="rId5" Type="http://schemas.openxmlformats.org/officeDocument/2006/relationships/image" Target="../media/image31.JPG"/><Relationship Id="rId10" Type="http://schemas.openxmlformats.org/officeDocument/2006/relationships/image" Target="../media/image36.emf"/><Relationship Id="rId4" Type="http://schemas.openxmlformats.org/officeDocument/2006/relationships/image" Target="../media/image30.JPG"/><Relationship Id="rId9" Type="http://schemas.openxmlformats.org/officeDocument/2006/relationships/image" Target="../media/image35.emf"/><Relationship Id="rId1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hyperlink" Target="http://devbooster-si.cm-cic.fr/ddoc/?_pid=EditorialPage&amp;k_docId=149&amp;k_version=5221" TargetMode="External"/><Relationship Id="rId2" Type="http://schemas.openxmlformats.org/officeDocument/2006/relationships/hyperlink" Target="http://wlib-si.cm-cic.fr/?mnc=SRVIPX&amp;typ=VIEWDOC&amp;par=CodeObjet:0990016962;CodeSitePixis:99;Fede:11;Banque:10278;Guichet:00111" TargetMode="External"/><Relationship Id="rId1" Type="http://schemas.openxmlformats.org/officeDocument/2006/relationships/slideLayout" Target="../slideLayouts/slideLayout5.xml"/><Relationship Id="rId6" Type="http://schemas.openxmlformats.org/officeDocument/2006/relationships/hyperlink" Target="http://wlib-si.cm-cic.fr/?mnc=SRVIPX&amp;typ=VIEWDOC&amp;par=CodeObjet:0990032230;CodeSitePixis:99;Fede:11;Banque:10278;Guichet:00111" TargetMode="External"/><Relationship Id="rId5" Type="http://schemas.openxmlformats.org/officeDocument/2006/relationships/image" Target="../media/image41.png"/><Relationship Id="rId4" Type="http://schemas.openxmlformats.org/officeDocument/2006/relationships/hyperlink" Target="http://devbooster-si.cm-cic.fr/ddoc/?_pid=EditorialPage&amp;k_docId=175&amp;k_version=5221"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wlib-si.cm-cic.fr/?mnc=SRVIPX&amp;typ=VIEWDOC&amp;par=CodeObjet:0990056836;CodeSitePixis:99;Fede:11;Banque:10278;Guichet:00111"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wlib-si.cm-cic.fr/?mnc=SRVIPX&amp;typ=VIEWDOC&amp;par=CodeObjet:0990011278;CodeSitePixis:99;Fede:11;Banque:10278;Guichet:00111"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hyperlink" Target="http://wlib-si.cm-cic.fr/?mnc=SRVIPX&amp;typ=VIEWDOC&amp;par=CodeObjet:0990014128;CodeSitePixis:99;Fede:11;Banque:10278;Guichet:00111" TargetMode="Externa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comments" Target="../comments/comment1.xml"/></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tst-www.creditmutuel.fr/"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sit-www.creditmutuel.fr/"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hyperlink" Target="https://wlib-si.cm-cic.fr/?mnc=SRVIPX&amp;typ=VIEWDOC&amp;par=CodeObjet:0990056836;CodeSitePixis:99;Fede:11;Banque:10278;Guichet:0011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s://wlib-si.cm-cic.fr/?mnc=SRVIPX&amp;typ=VIEWDOC&amp;par=CodeObjet:0990056836;CodeSitePixis:99;Fede:11;Banque:10278;Guichet:00111"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hyperlink" Target="https://sd5000-si.cm-cic.fr/fr/faq/sites-web.html"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hyperlink" Target="https://sd5000-si.cm-cic.fr/fr/websolutions/index.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p:cNvSpPr>
          <p:nvPr>
            <p:ph type="title"/>
          </p:nvPr>
        </p:nvSpPr>
        <p:spPr>
          <a:xfrm>
            <a:off x="7900416" y="577429"/>
            <a:ext cx="15957506" cy="5748207"/>
          </a:xfrm>
          <a:prstGeom prst="rect">
            <a:avLst/>
          </a:prstGeom>
        </p:spPr>
        <p:txBody>
          <a:bodyPr/>
          <a:lstStyle/>
          <a:p>
            <a:r>
              <a:rPr lang="fr-FR" dirty="0" smtClean="0"/>
              <a:t>Ajouter son application sur un site Web EI</a:t>
            </a:r>
            <a:endParaRPr b="1" dirty="0"/>
          </a:p>
        </p:txBody>
      </p:sp>
      <p:sp>
        <p:nvSpPr>
          <p:cNvPr id="185" name="Shape 185"/>
          <p:cNvSpPr>
            <a:spLocks noGrp="1"/>
          </p:cNvSpPr>
          <p:nvPr>
            <p:ph type="body" sz="quarter" idx="1"/>
          </p:nvPr>
        </p:nvSpPr>
        <p:spPr>
          <a:xfrm>
            <a:off x="12611100" y="5385699"/>
            <a:ext cx="8682729" cy="8043510"/>
          </a:xfrm>
          <a:prstGeom prst="rect">
            <a:avLst/>
          </a:prstGeom>
        </p:spPr>
        <p:txBody>
          <a:bodyPr>
            <a:normAutofit/>
          </a:bodyPr>
          <a:lstStyle/>
          <a:p>
            <a:r>
              <a:rPr lang="fr-FR" sz="2400" dirty="0" smtClean="0"/>
              <a:t>E-learning</a:t>
            </a:r>
          </a:p>
          <a:p>
            <a:endParaRPr lang="fr-FR" sz="2400" dirty="0" smtClean="0"/>
          </a:p>
        </p:txBody>
      </p:sp>
    </p:spTree>
    <p:extLst>
      <p:ext uri="{BB962C8B-B14F-4D97-AF65-F5344CB8AC3E}">
        <p14:creationId xmlns:p14="http://schemas.microsoft.com/office/powerpoint/2010/main" val="183676042"/>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425600" y="2888291"/>
            <a:ext cx="21816000" cy="1451600"/>
          </a:xfrm>
        </p:spPr>
        <p:txBody>
          <a:bodyPr>
            <a:normAutofit/>
          </a:bodyPr>
          <a:lstStyle/>
          <a:p>
            <a:r>
              <a:rPr lang="fr-FR" dirty="0" smtClean="0"/>
              <a:t>Les pages </a:t>
            </a:r>
            <a:r>
              <a:rPr lang="fr-FR" b="1" dirty="0" smtClean="0"/>
              <a:t>vitrines</a:t>
            </a:r>
            <a:r>
              <a:rPr lang="fr-FR" dirty="0" smtClean="0"/>
              <a:t> (accès sans identification) sont à la charge des webmasters </a:t>
            </a:r>
            <a:r>
              <a:rPr lang="fr-FR" b="1" dirty="0" smtClean="0"/>
              <a:t>quand il n’y’a pas d’applications métier à paramétrer</a:t>
            </a:r>
            <a:r>
              <a:rPr lang="fr-FR" dirty="0" smtClean="0"/>
              <a:t>. </a:t>
            </a:r>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10</a:t>
            </a:fld>
            <a:endParaRPr lang="fr-FR" dirty="0"/>
          </a:p>
        </p:txBody>
      </p:sp>
      <p:pic>
        <p:nvPicPr>
          <p:cNvPr id="6" name="Image 5"/>
          <p:cNvPicPr>
            <a:picLocks noChangeAspect="1"/>
          </p:cNvPicPr>
          <p:nvPr/>
        </p:nvPicPr>
        <p:blipFill>
          <a:blip r:embed="rId3"/>
          <a:stretch>
            <a:fillRect/>
          </a:stretch>
        </p:blipFill>
        <p:spPr>
          <a:xfrm>
            <a:off x="10991850" y="4218207"/>
            <a:ext cx="9895114" cy="3585641"/>
          </a:xfrm>
          <a:prstGeom prst="rect">
            <a:avLst/>
          </a:prstGeom>
        </p:spPr>
      </p:pic>
      <p:pic>
        <p:nvPicPr>
          <p:cNvPr id="8" name="Image 7"/>
          <p:cNvPicPr>
            <a:picLocks noChangeAspect="1"/>
          </p:cNvPicPr>
          <p:nvPr/>
        </p:nvPicPr>
        <p:blipFill>
          <a:blip r:embed="rId4"/>
          <a:stretch>
            <a:fillRect/>
          </a:stretch>
        </p:blipFill>
        <p:spPr>
          <a:xfrm>
            <a:off x="2710843" y="4322516"/>
            <a:ext cx="5031021" cy="3367538"/>
          </a:xfrm>
          <a:prstGeom prst="rect">
            <a:avLst/>
          </a:prstGeom>
        </p:spPr>
      </p:pic>
      <p:sp>
        <p:nvSpPr>
          <p:cNvPr id="9" name="Espace réservé du texte 1"/>
          <p:cNvSpPr txBox="1">
            <a:spLocks/>
          </p:cNvSpPr>
          <p:nvPr/>
        </p:nvSpPr>
        <p:spPr>
          <a:xfrm>
            <a:off x="1131686" y="8512273"/>
            <a:ext cx="21816000" cy="1451600"/>
          </a:xfrm>
          <a:prstGeom prst="rect">
            <a:avLst/>
          </a:prstGeom>
        </p:spPr>
        <p:txBody>
          <a:bodyPr vert="horz" lIns="91440" tIns="45720" rIns="91440" bIns="45720" rtlCol="0">
            <a:normAutofit/>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r>
              <a:rPr lang="fr-FR" dirty="0" smtClean="0"/>
              <a:t>Lorsqu’il y’a des applications à paramétrer sur les pages vous devez obligatoirement contacter </a:t>
            </a:r>
            <a:r>
              <a:rPr lang="fr-FR" dirty="0">
                <a:hlinkClick r:id="rId5"/>
              </a:rPr>
              <a:t>5410</a:t>
            </a:r>
            <a:r>
              <a:rPr lang="fr-FR" dirty="0"/>
              <a:t> </a:t>
            </a:r>
            <a:r>
              <a:rPr lang="fr-FR" dirty="0" smtClean="0"/>
              <a:t>/</a:t>
            </a:r>
            <a:r>
              <a:rPr lang="fr-FR" dirty="0">
                <a:hlinkClick r:id="rId6"/>
              </a:rPr>
              <a:t> 5420</a:t>
            </a:r>
            <a:r>
              <a:rPr lang="fr-FR" dirty="0" smtClean="0"/>
              <a:t>.</a:t>
            </a:r>
          </a:p>
          <a:p>
            <a:endParaRPr lang="fr-FR" dirty="0" smtClean="0"/>
          </a:p>
          <a:p>
            <a:endParaRPr lang="fr-FR" dirty="0" smtClean="0"/>
          </a:p>
          <a:p>
            <a:endParaRPr lang="fr-FR" dirty="0" smtClean="0"/>
          </a:p>
          <a:p>
            <a:endParaRPr lang="fr-FR" dirty="0" smtClean="0"/>
          </a:p>
          <a:p>
            <a:endParaRPr lang="fr-FR" dirty="0" smtClean="0"/>
          </a:p>
          <a:p>
            <a:endParaRPr lang="fr-FR" b="1" dirty="0" smtClean="0"/>
          </a:p>
          <a:p>
            <a:endParaRPr lang="fr-FR" dirty="0"/>
          </a:p>
        </p:txBody>
      </p:sp>
      <p:sp>
        <p:nvSpPr>
          <p:cNvPr id="12" name="Espace réservé du texte 1"/>
          <p:cNvSpPr txBox="1">
            <a:spLocks/>
          </p:cNvSpPr>
          <p:nvPr/>
        </p:nvSpPr>
        <p:spPr>
          <a:xfrm>
            <a:off x="1578000" y="1468992"/>
            <a:ext cx="8340192" cy="1243584"/>
          </a:xfrm>
          <a:prstGeom prst="rect">
            <a:avLst/>
          </a:prstGeom>
        </p:spPr>
        <p:txBody>
          <a:bodyPr vert="horz" lIns="91440" tIns="45720" rIns="91440" bIns="45720" rtlCol="0">
            <a:normAutofit fontScale="77500" lnSpcReduction="20000"/>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pPr marL="742950" indent="-742950">
              <a:buFont typeface="+mj-lt"/>
              <a:buAutoNum type="arabicPeriod"/>
            </a:pPr>
            <a:endParaRPr lang="fr-FR" dirty="0" smtClean="0"/>
          </a:p>
          <a:p>
            <a:pPr marL="1920856" lvl="1" indent="-1143000">
              <a:buFont typeface="+mj-lt"/>
              <a:buAutoNum type="arabicPeriod" startAt="2"/>
            </a:pPr>
            <a:r>
              <a:rPr lang="fr-FR" sz="6100" dirty="0" smtClean="0"/>
              <a:t>Le CMS </a:t>
            </a:r>
            <a:r>
              <a:rPr lang="fr-FR" sz="6100" dirty="0" err="1" smtClean="0"/>
              <a:t>SinBAD</a:t>
            </a:r>
            <a:endParaRPr lang="fr-FR" sz="6100" dirty="0"/>
          </a:p>
        </p:txBody>
      </p:sp>
      <p:sp>
        <p:nvSpPr>
          <p:cNvPr id="13" name="Titre 2"/>
          <p:cNvSpPr txBox="1">
            <a:spLocks/>
          </p:cNvSpPr>
          <p:nvPr/>
        </p:nvSpPr>
        <p:spPr>
          <a:xfrm>
            <a:off x="1578000" y="224400"/>
            <a:ext cx="21816000" cy="2160000"/>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2"/>
            </a:pPr>
            <a:r>
              <a:rPr lang="fr-FR" smtClean="0"/>
              <a:t>Introduction</a:t>
            </a:r>
            <a:endParaRPr lang="fr-FR" dirty="0"/>
          </a:p>
        </p:txBody>
      </p:sp>
    </p:spTree>
    <p:extLst>
      <p:ext uri="{BB962C8B-B14F-4D97-AF65-F5344CB8AC3E}">
        <p14:creationId xmlns:p14="http://schemas.microsoft.com/office/powerpoint/2010/main" val="224079322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425600" y="2997792"/>
            <a:ext cx="21816000" cy="9149250"/>
          </a:xfrm>
        </p:spPr>
        <p:txBody>
          <a:bodyPr>
            <a:normAutofit/>
          </a:bodyPr>
          <a:lstStyle/>
          <a:p>
            <a:r>
              <a:rPr lang="fr-FR" b="1" dirty="0" smtClean="0"/>
              <a:t>La partie transactionnelle </a:t>
            </a:r>
            <a:r>
              <a:rPr lang="fr-FR" dirty="0" smtClean="0"/>
              <a:t>(accès </a:t>
            </a:r>
            <a:r>
              <a:rPr lang="fr-FR" dirty="0"/>
              <a:t>après</a:t>
            </a:r>
            <a:r>
              <a:rPr lang="fr-FR" dirty="0" smtClean="0"/>
              <a:t> </a:t>
            </a:r>
            <a:r>
              <a:rPr lang="fr-FR" dirty="0"/>
              <a:t>authentification</a:t>
            </a:r>
            <a:r>
              <a:rPr lang="fr-FR" dirty="0" smtClean="0"/>
              <a:t>) est à la charge des </a:t>
            </a:r>
            <a:r>
              <a:rPr lang="fr-FR" dirty="0"/>
              <a:t>S</a:t>
            </a:r>
            <a:r>
              <a:rPr lang="fr-FR" dirty="0" smtClean="0"/>
              <a:t>ervices Distants</a:t>
            </a:r>
          </a:p>
          <a:p>
            <a:endParaRPr lang="fr-FR" dirty="0" smtClean="0"/>
          </a:p>
          <a:p>
            <a:r>
              <a:rPr lang="fr-FR" dirty="0" smtClean="0"/>
              <a:t>Il y a 2 équipes pour gérer les sites web :</a:t>
            </a:r>
            <a:endParaRPr lang="fr-FR" dirty="0"/>
          </a:p>
          <a:p>
            <a:pPr marL="571500" indent="-571500">
              <a:buFontTx/>
              <a:buChar char="-"/>
            </a:pPr>
            <a:r>
              <a:rPr lang="fr-FR" dirty="0" smtClean="0">
                <a:hlinkClick r:id="rId3"/>
              </a:rPr>
              <a:t>5410</a:t>
            </a:r>
            <a:r>
              <a:rPr lang="fr-FR" dirty="0" smtClean="0"/>
              <a:t> </a:t>
            </a:r>
            <a:r>
              <a:rPr lang="fr-FR" dirty="0"/>
              <a:t>Sites Web CM, CIC &amp; </a:t>
            </a:r>
            <a:r>
              <a:rPr lang="fr-FR" dirty="0" smtClean="0"/>
              <a:t>SEBP</a:t>
            </a:r>
          </a:p>
          <a:p>
            <a:pPr marL="571500" indent="-571500">
              <a:buFontTx/>
              <a:buChar char="-"/>
            </a:pPr>
            <a:r>
              <a:rPr lang="fr-FR" dirty="0" smtClean="0">
                <a:hlinkClick r:id="rId4"/>
              </a:rPr>
              <a:t>5420</a:t>
            </a:r>
            <a:r>
              <a:rPr lang="fr-FR" dirty="0" smtClean="0"/>
              <a:t> </a:t>
            </a:r>
            <a:r>
              <a:rPr lang="fr-FR" dirty="0"/>
              <a:t>Sites Web </a:t>
            </a:r>
            <a:r>
              <a:rPr lang="fr-FR" dirty="0" err="1"/>
              <a:t>Cofpart</a:t>
            </a:r>
            <a:r>
              <a:rPr lang="fr-FR" dirty="0"/>
              <a:t> &amp; </a:t>
            </a:r>
            <a:r>
              <a:rPr lang="fr-FR" dirty="0" smtClean="0"/>
              <a:t>International</a:t>
            </a:r>
          </a:p>
          <a:p>
            <a:endParaRPr lang="fr-FR" dirty="0" smtClean="0"/>
          </a:p>
          <a:p>
            <a:pPr marL="571500" indent="-571500">
              <a:buFont typeface="Wingdings" panose="05000000000000000000" pitchFamily="2" charset="2"/>
              <a:buChar char="Ø"/>
            </a:pPr>
            <a:r>
              <a:rPr lang="fr-FR" dirty="0" smtClean="0"/>
              <a:t>Pour toute demande </a:t>
            </a:r>
            <a:r>
              <a:rPr lang="fr-FR" b="1" dirty="0" smtClean="0"/>
              <a:t>d’ajout/modification/publication d’une page</a:t>
            </a:r>
            <a:r>
              <a:rPr lang="fr-FR" dirty="0" smtClean="0"/>
              <a:t>, il faut passer par le SARA prestation de type </a:t>
            </a:r>
            <a:r>
              <a:rPr lang="fr-FR" b="1" dirty="0"/>
              <a:t>SITW007 - SINBAD - Intégration d'une nouvelle application</a:t>
            </a:r>
            <a:endParaRPr lang="fr-FR" dirty="0"/>
          </a:p>
          <a:p>
            <a:r>
              <a:rPr lang="fr-FR" dirty="0"/>
              <a:t>À</a:t>
            </a:r>
            <a:r>
              <a:rPr lang="fr-FR" dirty="0" smtClean="0"/>
              <a:t> noter que :</a:t>
            </a:r>
          </a:p>
          <a:p>
            <a:pPr marL="571500" indent="-571500">
              <a:buFontTx/>
              <a:buChar char="-"/>
            </a:pPr>
            <a:r>
              <a:rPr lang="fr-FR" dirty="0" smtClean="0"/>
              <a:t>La demande doit provenir de la MOE responsable de l’application</a:t>
            </a:r>
          </a:p>
          <a:p>
            <a:pPr marL="571500" indent="-571500">
              <a:buFontTx/>
              <a:buChar char="-"/>
            </a:pPr>
            <a:r>
              <a:rPr lang="fr-FR" dirty="0"/>
              <a:t>L</a:t>
            </a:r>
            <a:r>
              <a:rPr lang="fr-FR" dirty="0" smtClean="0"/>
              <a:t>a mise en test/recette/production de la définition de l’application est à la charge de la MOE</a:t>
            </a:r>
            <a:endParaRPr lang="fr-FR" dirty="0"/>
          </a:p>
          <a:p>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11</a:t>
            </a:fld>
            <a:endParaRPr lang="fr-FR" dirty="0"/>
          </a:p>
        </p:txBody>
      </p:sp>
      <p:sp>
        <p:nvSpPr>
          <p:cNvPr id="6" name="Espace réservé du texte 1"/>
          <p:cNvSpPr txBox="1">
            <a:spLocks/>
          </p:cNvSpPr>
          <p:nvPr/>
        </p:nvSpPr>
        <p:spPr>
          <a:xfrm>
            <a:off x="1578000" y="1468992"/>
            <a:ext cx="8340192" cy="1243584"/>
          </a:xfrm>
          <a:prstGeom prst="rect">
            <a:avLst/>
          </a:prstGeom>
        </p:spPr>
        <p:txBody>
          <a:bodyPr vert="horz" lIns="91440" tIns="45720" rIns="91440" bIns="45720" rtlCol="0">
            <a:normAutofit fontScale="77500" lnSpcReduction="20000"/>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pPr marL="742950" indent="-742950">
              <a:buFont typeface="+mj-lt"/>
              <a:buAutoNum type="arabicPeriod"/>
            </a:pPr>
            <a:endParaRPr lang="fr-FR" dirty="0" smtClean="0"/>
          </a:p>
          <a:p>
            <a:pPr marL="1920856" lvl="1" indent="-1143000">
              <a:buFont typeface="+mj-lt"/>
              <a:buAutoNum type="arabicPeriod" startAt="2"/>
            </a:pPr>
            <a:r>
              <a:rPr lang="fr-FR" sz="6100" dirty="0" smtClean="0"/>
              <a:t>Le CMS </a:t>
            </a:r>
            <a:r>
              <a:rPr lang="fr-FR" sz="6100" dirty="0" err="1" smtClean="0"/>
              <a:t>SinBAD</a:t>
            </a:r>
            <a:endParaRPr lang="fr-FR" sz="6100" dirty="0"/>
          </a:p>
        </p:txBody>
      </p:sp>
      <p:sp>
        <p:nvSpPr>
          <p:cNvPr id="7" name="Titre 2"/>
          <p:cNvSpPr txBox="1">
            <a:spLocks/>
          </p:cNvSpPr>
          <p:nvPr/>
        </p:nvSpPr>
        <p:spPr>
          <a:xfrm>
            <a:off x="1578000" y="224400"/>
            <a:ext cx="21816000" cy="2160000"/>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2"/>
            </a:pPr>
            <a:r>
              <a:rPr lang="fr-FR" dirty="0" smtClean="0"/>
              <a:t>Introduction</a:t>
            </a:r>
            <a:endParaRPr lang="fr-FR" dirty="0"/>
          </a:p>
        </p:txBody>
      </p:sp>
    </p:spTree>
    <p:extLst>
      <p:ext uri="{BB962C8B-B14F-4D97-AF65-F5344CB8AC3E}">
        <p14:creationId xmlns:p14="http://schemas.microsoft.com/office/powerpoint/2010/main" val="1166949264"/>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425600" y="3173058"/>
            <a:ext cx="21816000" cy="4960360"/>
          </a:xfrm>
        </p:spPr>
        <p:txBody>
          <a:bodyPr>
            <a:normAutofit/>
          </a:bodyPr>
          <a:lstStyle/>
          <a:p>
            <a:r>
              <a:rPr lang="fr-FR" dirty="0" smtClean="0"/>
              <a:t>Ainsi, pour ajouter l’application « déclarer/suivre un sinistre », 5410/5420 a dû intervenir pour la partie transactionnelle :</a:t>
            </a:r>
          </a:p>
          <a:p>
            <a:pPr marL="571500" indent="-571500">
              <a:buFontTx/>
              <a:buChar char="-"/>
            </a:pPr>
            <a:r>
              <a:rPr lang="fr-FR" dirty="0"/>
              <a:t>a</a:t>
            </a:r>
            <a:r>
              <a:rPr lang="fr-FR" dirty="0" smtClean="0"/>
              <a:t>jouter l’entrée de menu, les pages associées, des gestions des droits,</a:t>
            </a:r>
          </a:p>
          <a:p>
            <a:pPr marL="571500" indent="-571500">
              <a:buFontTx/>
              <a:buChar char="-"/>
            </a:pPr>
            <a:r>
              <a:rPr lang="fr-FR" dirty="0"/>
              <a:t>l</a:t>
            </a:r>
            <a:r>
              <a:rPr lang="fr-FR" dirty="0" smtClean="0"/>
              <a:t>a publication en recette et production (menu/pages).</a:t>
            </a:r>
          </a:p>
          <a:p>
            <a:endParaRPr lang="fr-FR" dirty="0"/>
          </a:p>
          <a:p>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12</a:t>
            </a:fld>
            <a:endParaRPr lang="fr-FR" dirty="0"/>
          </a:p>
        </p:txBody>
      </p:sp>
      <p:pic>
        <p:nvPicPr>
          <p:cNvPr id="6" name="Image 5"/>
          <p:cNvPicPr>
            <a:picLocks noChangeAspect="1"/>
          </p:cNvPicPr>
          <p:nvPr/>
        </p:nvPicPr>
        <p:blipFill>
          <a:blip r:embed="rId3"/>
          <a:stretch>
            <a:fillRect/>
          </a:stretch>
        </p:blipFill>
        <p:spPr>
          <a:xfrm>
            <a:off x="549900" y="6893790"/>
            <a:ext cx="3794711" cy="5100750"/>
          </a:xfrm>
          <a:prstGeom prst="rect">
            <a:avLst/>
          </a:prstGeom>
        </p:spPr>
      </p:pic>
      <p:pic>
        <p:nvPicPr>
          <p:cNvPr id="7" name="Image 6"/>
          <p:cNvPicPr>
            <a:picLocks noChangeAspect="1"/>
          </p:cNvPicPr>
          <p:nvPr/>
        </p:nvPicPr>
        <p:blipFill>
          <a:blip r:embed="rId4"/>
          <a:stretch>
            <a:fillRect/>
          </a:stretch>
        </p:blipFill>
        <p:spPr>
          <a:xfrm>
            <a:off x="4957390" y="6685048"/>
            <a:ext cx="7605284" cy="4409320"/>
          </a:xfrm>
          <a:prstGeom prst="rect">
            <a:avLst/>
          </a:prstGeom>
        </p:spPr>
      </p:pic>
      <p:cxnSp>
        <p:nvCxnSpPr>
          <p:cNvPr id="10" name="Connecteur droit avec flèche 9"/>
          <p:cNvCxnSpPr/>
          <p:nvPr/>
        </p:nvCxnSpPr>
        <p:spPr>
          <a:xfrm flipV="1">
            <a:off x="3203187" y="8738126"/>
            <a:ext cx="7769613" cy="154872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1" name="Image 10"/>
          <p:cNvPicPr>
            <a:picLocks noChangeAspect="1"/>
          </p:cNvPicPr>
          <p:nvPr/>
        </p:nvPicPr>
        <p:blipFill>
          <a:blip r:embed="rId5"/>
          <a:stretch>
            <a:fillRect/>
          </a:stretch>
        </p:blipFill>
        <p:spPr>
          <a:xfrm>
            <a:off x="15443109" y="7032770"/>
            <a:ext cx="8026491" cy="4061598"/>
          </a:xfrm>
          <a:prstGeom prst="rect">
            <a:avLst/>
          </a:prstGeom>
        </p:spPr>
      </p:pic>
      <p:sp>
        <p:nvSpPr>
          <p:cNvPr id="16" name="ZoneTexte 15"/>
          <p:cNvSpPr txBox="1"/>
          <p:nvPr/>
        </p:nvSpPr>
        <p:spPr>
          <a:xfrm>
            <a:off x="3411409" y="11556738"/>
            <a:ext cx="10697245"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2000" b="0" i="0" u="none" strike="noStrike" cap="none" spc="0" normalizeH="0" baseline="0" dirty="0" smtClean="0">
                <a:ln>
                  <a:noFill/>
                </a:ln>
                <a:solidFill>
                  <a:srgbClr val="000000"/>
                </a:solidFill>
                <a:effectLst/>
                <a:uFillTx/>
                <a:latin typeface="+mn-lt"/>
                <a:ea typeface="+mn-ea"/>
                <a:cs typeface="+mn-cs"/>
                <a:sym typeface="Helvetica Light"/>
              </a:rPr>
              <a:t>Ajout de l’entrée de menu</a:t>
            </a:r>
            <a:endParaRPr kumimoji="0" lang="fr-FR" sz="2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7" name="ZoneTexte 16"/>
          <p:cNvSpPr txBox="1"/>
          <p:nvPr/>
        </p:nvSpPr>
        <p:spPr>
          <a:xfrm>
            <a:off x="13144500" y="11531394"/>
            <a:ext cx="10697245"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2000" b="0" i="0" u="none" strike="noStrike" cap="none" spc="0" normalizeH="0" baseline="0" dirty="0" smtClean="0">
                <a:ln>
                  <a:noFill/>
                </a:ln>
                <a:solidFill>
                  <a:srgbClr val="000000"/>
                </a:solidFill>
                <a:effectLst/>
                <a:uFillTx/>
                <a:latin typeface="+mn-lt"/>
                <a:ea typeface="+mn-ea"/>
                <a:cs typeface="+mn-cs"/>
                <a:sym typeface="Helvetica Light"/>
              </a:rPr>
              <a:t>Page associée</a:t>
            </a:r>
            <a:endParaRPr kumimoji="0" lang="fr-FR" sz="2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2" name="Espace réservé du texte 1"/>
          <p:cNvSpPr txBox="1">
            <a:spLocks/>
          </p:cNvSpPr>
          <p:nvPr/>
        </p:nvSpPr>
        <p:spPr>
          <a:xfrm>
            <a:off x="1578000" y="1468992"/>
            <a:ext cx="8340192" cy="1243584"/>
          </a:xfrm>
          <a:prstGeom prst="rect">
            <a:avLst/>
          </a:prstGeom>
        </p:spPr>
        <p:txBody>
          <a:bodyPr vert="horz" lIns="91440" tIns="45720" rIns="91440" bIns="45720" rtlCol="0">
            <a:normAutofit fontScale="77500" lnSpcReduction="20000"/>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pPr marL="742950" indent="-742950">
              <a:buFont typeface="+mj-lt"/>
              <a:buAutoNum type="arabicPeriod"/>
            </a:pPr>
            <a:endParaRPr lang="fr-FR" dirty="0" smtClean="0"/>
          </a:p>
          <a:p>
            <a:pPr marL="1920856" lvl="1" indent="-1143000">
              <a:buFont typeface="+mj-lt"/>
              <a:buAutoNum type="arabicPeriod" startAt="2"/>
            </a:pPr>
            <a:r>
              <a:rPr lang="fr-FR" sz="6100" dirty="0" smtClean="0"/>
              <a:t>Le CMS </a:t>
            </a:r>
            <a:r>
              <a:rPr lang="fr-FR" sz="6100" dirty="0" err="1" smtClean="0"/>
              <a:t>SinBAD</a:t>
            </a:r>
            <a:endParaRPr lang="fr-FR" sz="6100" dirty="0"/>
          </a:p>
        </p:txBody>
      </p:sp>
      <p:sp>
        <p:nvSpPr>
          <p:cNvPr id="13" name="Titre 2"/>
          <p:cNvSpPr txBox="1">
            <a:spLocks/>
          </p:cNvSpPr>
          <p:nvPr/>
        </p:nvSpPr>
        <p:spPr>
          <a:xfrm>
            <a:off x="1578000" y="224400"/>
            <a:ext cx="21816000" cy="2160000"/>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2"/>
            </a:pPr>
            <a:r>
              <a:rPr lang="fr-FR" dirty="0" smtClean="0"/>
              <a:t>Introduction</a:t>
            </a:r>
            <a:endParaRPr lang="fr-FR" dirty="0"/>
          </a:p>
        </p:txBody>
      </p:sp>
    </p:spTree>
    <p:extLst>
      <p:ext uri="{BB962C8B-B14F-4D97-AF65-F5344CB8AC3E}">
        <p14:creationId xmlns:p14="http://schemas.microsoft.com/office/powerpoint/2010/main" val="733550893"/>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425600" y="2962656"/>
            <a:ext cx="21816000" cy="5859620"/>
          </a:xfrm>
        </p:spPr>
        <p:txBody>
          <a:bodyPr>
            <a:normAutofit fontScale="92500" lnSpcReduction="20000"/>
          </a:bodyPr>
          <a:lstStyle/>
          <a:p>
            <a:r>
              <a:rPr lang="fr-FR" dirty="0" smtClean="0"/>
              <a:t>Le gabarit définit la structure de la page. </a:t>
            </a:r>
            <a:r>
              <a:rPr lang="fr-FR" dirty="0"/>
              <a:t>C</a:t>
            </a:r>
            <a:r>
              <a:rPr lang="fr-FR" dirty="0" smtClean="0"/>
              <a:t>’est </a:t>
            </a:r>
            <a:r>
              <a:rPr lang="fr-FR" dirty="0"/>
              <a:t>ce que l’on peut aussi appeler « </a:t>
            </a:r>
            <a:r>
              <a:rPr lang="fr-FR" dirty="0" err="1"/>
              <a:t>template</a:t>
            </a:r>
            <a:r>
              <a:rPr lang="fr-FR" dirty="0"/>
              <a:t> </a:t>
            </a:r>
            <a:r>
              <a:rPr lang="fr-FR" dirty="0" smtClean="0"/>
              <a:t>», ça </a:t>
            </a:r>
            <a:r>
              <a:rPr lang="fr-FR" dirty="0"/>
              <a:t>sera le modèle, la mise en place, où l’on va placer les images, textes, applications, définir ce qui sera dynamique ou statique, etc.</a:t>
            </a:r>
          </a:p>
          <a:p>
            <a:r>
              <a:rPr lang="fr-FR" dirty="0" smtClean="0"/>
              <a:t>Des </a:t>
            </a:r>
            <a:r>
              <a:rPr lang="fr-FR" dirty="0"/>
              <a:t>gabarits par défaut sont mis en place afin </a:t>
            </a:r>
            <a:r>
              <a:rPr lang="fr-FR" dirty="0" smtClean="0"/>
              <a:t>de s’adapter à </a:t>
            </a:r>
            <a:r>
              <a:rPr lang="fr-FR" dirty="0"/>
              <a:t>la vitrine ainsi </a:t>
            </a:r>
            <a:r>
              <a:rPr lang="fr-FR" dirty="0" smtClean="0"/>
              <a:t>qu’à </a:t>
            </a:r>
            <a:r>
              <a:rPr lang="fr-FR" dirty="0"/>
              <a:t>la partie transactionnelle. </a:t>
            </a:r>
            <a:r>
              <a:rPr lang="fr-FR" dirty="0" smtClean="0"/>
              <a:t>Vous avez donc des gabarits propres à la partie transactionnelle et des gabarits propres pour la vitrine.</a:t>
            </a:r>
          </a:p>
          <a:p>
            <a:r>
              <a:rPr lang="fr-FR" dirty="0"/>
              <a:t>Chaque site a sa </a:t>
            </a:r>
            <a:r>
              <a:rPr lang="fr-FR" b="1" dirty="0"/>
              <a:t>charte graphique </a:t>
            </a:r>
            <a:r>
              <a:rPr lang="fr-FR" dirty="0"/>
              <a:t>(identité visuelle propre) définie lors de la mise en place du site internet.</a:t>
            </a:r>
          </a:p>
          <a:p>
            <a:r>
              <a:rPr lang="fr-FR" dirty="0" smtClean="0"/>
              <a:t>Vous n’aurez pas à intervenir sur les gabarits ni sur la charte graphique à moins que vous souhaitiez ajouter des ressources graphiques propres à votre application. </a:t>
            </a:r>
          </a:p>
          <a:p>
            <a:r>
              <a:rPr lang="fr-FR" dirty="0" smtClean="0"/>
              <a:t>Dans ce cas, contactez l’équipe </a:t>
            </a:r>
            <a:r>
              <a:rPr lang="fr-FR" b="1" dirty="0" smtClean="0">
                <a:hlinkClick r:id="rId3"/>
              </a:rPr>
              <a:t>M130</a:t>
            </a:r>
            <a:r>
              <a:rPr lang="fr-FR" dirty="0" smtClean="0"/>
              <a:t> : en </a:t>
            </a:r>
            <a:r>
              <a:rPr lang="fr-FR" dirty="0"/>
              <a:t>charge </a:t>
            </a:r>
            <a:r>
              <a:rPr lang="fr-FR" dirty="0" smtClean="0"/>
              <a:t>de la </a:t>
            </a:r>
            <a:r>
              <a:rPr lang="fr-FR" dirty="0"/>
              <a:t>charte et d</a:t>
            </a:r>
            <a:r>
              <a:rPr lang="fr-FR" dirty="0" smtClean="0"/>
              <a:t>es gabarits.</a:t>
            </a:r>
          </a:p>
          <a:p>
            <a:endParaRPr lang="fr-FR" dirty="0" smtClean="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13</a:t>
            </a:fld>
            <a:endParaRPr lang="fr-FR" dirty="0"/>
          </a:p>
        </p:txBody>
      </p:sp>
      <p:sp>
        <p:nvSpPr>
          <p:cNvPr id="7" name="Espace réservé du texte 1"/>
          <p:cNvSpPr txBox="1">
            <a:spLocks/>
          </p:cNvSpPr>
          <p:nvPr/>
        </p:nvSpPr>
        <p:spPr>
          <a:xfrm>
            <a:off x="1425601" y="8822276"/>
            <a:ext cx="10135028" cy="4051589"/>
          </a:xfrm>
          <a:prstGeom prst="rect">
            <a:avLst/>
          </a:prstGeom>
          <a:ln w="38100"/>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fontScale="92500"/>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pPr algn="ctr"/>
            <a:r>
              <a:rPr lang="fr-FR" b="1" dirty="0" smtClean="0"/>
              <a:t>Le site Ergo est </a:t>
            </a:r>
            <a:r>
              <a:rPr lang="fr-FR" b="1" dirty="0"/>
              <a:t>accessible </a:t>
            </a:r>
            <a:r>
              <a:rPr lang="fr-FR" b="1" dirty="0" smtClean="0"/>
              <a:t>en tapant ERGO dans la zone express. </a:t>
            </a:r>
          </a:p>
          <a:p>
            <a:pPr algn="ctr"/>
            <a:endParaRPr lang="fr-FR" b="1" dirty="0" smtClean="0"/>
          </a:p>
          <a:p>
            <a:pPr algn="ctr"/>
            <a:r>
              <a:rPr lang="fr-FR" dirty="0" smtClean="0"/>
              <a:t>Vous y trouverez des infos sur la démarche UX ainsi que les ressources nécessaires pour la création des interfaces web et mobile (SPID)</a:t>
            </a:r>
          </a:p>
        </p:txBody>
      </p:sp>
      <p:pic>
        <p:nvPicPr>
          <p:cNvPr id="8" name="Image 7"/>
          <p:cNvPicPr>
            <a:picLocks noChangeAspect="1"/>
          </p:cNvPicPr>
          <p:nvPr/>
        </p:nvPicPr>
        <p:blipFill>
          <a:blip r:embed="rId4"/>
          <a:stretch>
            <a:fillRect/>
          </a:stretch>
        </p:blipFill>
        <p:spPr>
          <a:xfrm>
            <a:off x="14100047" y="8622036"/>
            <a:ext cx="8093201" cy="4860738"/>
          </a:xfrm>
          <a:prstGeom prst="rect">
            <a:avLst/>
          </a:prstGeom>
        </p:spPr>
      </p:pic>
      <p:sp>
        <p:nvSpPr>
          <p:cNvPr id="9" name="Espace réservé du texte 1"/>
          <p:cNvSpPr txBox="1">
            <a:spLocks/>
          </p:cNvSpPr>
          <p:nvPr/>
        </p:nvSpPr>
        <p:spPr>
          <a:xfrm>
            <a:off x="1578000" y="1468992"/>
            <a:ext cx="8340192" cy="1243584"/>
          </a:xfrm>
          <a:prstGeom prst="rect">
            <a:avLst/>
          </a:prstGeom>
        </p:spPr>
        <p:txBody>
          <a:bodyPr vert="horz" lIns="91440" tIns="45720" rIns="91440" bIns="45720" rtlCol="0">
            <a:normAutofit fontScale="77500" lnSpcReduction="20000"/>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pPr marL="742950" indent="-742950">
              <a:buFont typeface="+mj-lt"/>
              <a:buAutoNum type="arabicPeriod"/>
            </a:pPr>
            <a:endParaRPr lang="fr-FR" dirty="0" smtClean="0"/>
          </a:p>
          <a:p>
            <a:pPr marL="1920856" lvl="1" indent="-1143000">
              <a:buFont typeface="+mj-lt"/>
              <a:buAutoNum type="arabicPeriod" startAt="2"/>
            </a:pPr>
            <a:r>
              <a:rPr lang="fr-FR" sz="6100" dirty="0" smtClean="0"/>
              <a:t>Le CMS </a:t>
            </a:r>
            <a:r>
              <a:rPr lang="fr-FR" sz="6100" dirty="0" err="1" smtClean="0"/>
              <a:t>SinBAD</a:t>
            </a:r>
            <a:endParaRPr lang="fr-FR" sz="6100" dirty="0"/>
          </a:p>
        </p:txBody>
      </p:sp>
      <p:sp>
        <p:nvSpPr>
          <p:cNvPr id="10" name="Titre 2"/>
          <p:cNvSpPr txBox="1">
            <a:spLocks/>
          </p:cNvSpPr>
          <p:nvPr/>
        </p:nvSpPr>
        <p:spPr>
          <a:xfrm>
            <a:off x="1578000" y="224400"/>
            <a:ext cx="21816000" cy="2160000"/>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2"/>
            </a:pPr>
            <a:r>
              <a:rPr lang="fr-FR" dirty="0" smtClean="0"/>
              <a:t>Introduction</a:t>
            </a:r>
            <a:endParaRPr lang="fr-FR" dirty="0"/>
          </a:p>
        </p:txBody>
      </p:sp>
    </p:spTree>
    <p:extLst>
      <p:ext uri="{BB962C8B-B14F-4D97-AF65-F5344CB8AC3E}">
        <p14:creationId xmlns:p14="http://schemas.microsoft.com/office/powerpoint/2010/main" val="1676240938"/>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425600" y="3070945"/>
            <a:ext cx="21816000" cy="1395900"/>
          </a:xfrm>
        </p:spPr>
        <p:txBody>
          <a:bodyPr>
            <a:normAutofit/>
          </a:bodyPr>
          <a:lstStyle/>
          <a:p>
            <a:r>
              <a:rPr lang="fr-FR" dirty="0" smtClean="0"/>
              <a:t>De manière générale, les gabarits sont responsives.</a:t>
            </a:r>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14</a:t>
            </a:fld>
            <a:endParaRPr lang="fr-FR" dirty="0"/>
          </a:p>
        </p:txBody>
      </p:sp>
      <p:pic>
        <p:nvPicPr>
          <p:cNvPr id="6" name="Image 5"/>
          <p:cNvPicPr>
            <a:picLocks noChangeAspect="1"/>
          </p:cNvPicPr>
          <p:nvPr/>
        </p:nvPicPr>
        <p:blipFill>
          <a:blip r:embed="rId3"/>
          <a:stretch>
            <a:fillRect/>
          </a:stretch>
        </p:blipFill>
        <p:spPr>
          <a:xfrm>
            <a:off x="1463700" y="4002785"/>
            <a:ext cx="10531253" cy="5720998"/>
          </a:xfrm>
          <a:prstGeom prst="rect">
            <a:avLst/>
          </a:prstGeom>
        </p:spPr>
      </p:pic>
      <p:pic>
        <p:nvPicPr>
          <p:cNvPr id="11" name="Image 10"/>
          <p:cNvPicPr>
            <a:picLocks noChangeAspect="1"/>
          </p:cNvPicPr>
          <p:nvPr/>
        </p:nvPicPr>
        <p:blipFill>
          <a:blip r:embed="rId4"/>
          <a:stretch>
            <a:fillRect/>
          </a:stretch>
        </p:blipFill>
        <p:spPr>
          <a:xfrm>
            <a:off x="14327565" y="4002785"/>
            <a:ext cx="5895975" cy="5629275"/>
          </a:xfrm>
          <a:prstGeom prst="rect">
            <a:avLst/>
          </a:prstGeom>
        </p:spPr>
      </p:pic>
      <p:sp>
        <p:nvSpPr>
          <p:cNvPr id="12" name="Espace réservé du texte 1"/>
          <p:cNvSpPr txBox="1">
            <a:spLocks/>
          </p:cNvSpPr>
          <p:nvPr/>
        </p:nvSpPr>
        <p:spPr>
          <a:xfrm>
            <a:off x="1463701" y="10296144"/>
            <a:ext cx="21777900" cy="2476501"/>
          </a:xfrm>
          <a:prstGeom prst="rect">
            <a:avLst/>
          </a:prstGeom>
        </p:spPr>
        <p:txBody>
          <a:bodyPr vert="horz" lIns="91440" tIns="45720" rIns="91440" bIns="45720" rtlCol="0">
            <a:normAutofit/>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r>
              <a:rPr lang="fr-FR" dirty="0"/>
              <a:t>À</a:t>
            </a:r>
            <a:r>
              <a:rPr lang="fr-FR" dirty="0" smtClean="0"/>
              <a:t> noter que les développements sur l’application mobile se font en SPID. Pour toute demande d’ajout d’une application métier dans une application mobile il faut s’adresser à l’équipe mobile </a:t>
            </a:r>
            <a:r>
              <a:rPr lang="fr-FR" dirty="0" smtClean="0">
                <a:hlinkClick r:id="rId5"/>
              </a:rPr>
              <a:t>5710</a:t>
            </a:r>
            <a:endParaRPr lang="fr-FR" dirty="0" smtClean="0"/>
          </a:p>
        </p:txBody>
      </p:sp>
      <p:sp>
        <p:nvSpPr>
          <p:cNvPr id="9" name="Espace réservé du texte 1"/>
          <p:cNvSpPr txBox="1">
            <a:spLocks/>
          </p:cNvSpPr>
          <p:nvPr/>
        </p:nvSpPr>
        <p:spPr>
          <a:xfrm>
            <a:off x="1578000" y="1468992"/>
            <a:ext cx="8340192" cy="1243584"/>
          </a:xfrm>
          <a:prstGeom prst="rect">
            <a:avLst/>
          </a:prstGeom>
        </p:spPr>
        <p:txBody>
          <a:bodyPr vert="horz" lIns="91440" tIns="45720" rIns="91440" bIns="45720" rtlCol="0">
            <a:normAutofit fontScale="77500" lnSpcReduction="20000"/>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pPr marL="742950" indent="-742950">
              <a:buFont typeface="+mj-lt"/>
              <a:buAutoNum type="arabicPeriod"/>
            </a:pPr>
            <a:endParaRPr lang="fr-FR" dirty="0" smtClean="0"/>
          </a:p>
          <a:p>
            <a:pPr marL="1920856" lvl="1" indent="-1143000">
              <a:buFont typeface="+mj-lt"/>
              <a:buAutoNum type="arabicPeriod" startAt="2"/>
            </a:pPr>
            <a:r>
              <a:rPr lang="fr-FR" sz="6100" dirty="0" smtClean="0"/>
              <a:t>Le CMS </a:t>
            </a:r>
            <a:r>
              <a:rPr lang="fr-FR" sz="6100" dirty="0" err="1" smtClean="0"/>
              <a:t>SinBAD</a:t>
            </a:r>
            <a:endParaRPr lang="fr-FR" sz="6100" dirty="0"/>
          </a:p>
        </p:txBody>
      </p:sp>
      <p:sp>
        <p:nvSpPr>
          <p:cNvPr id="10" name="Titre 2"/>
          <p:cNvSpPr txBox="1">
            <a:spLocks/>
          </p:cNvSpPr>
          <p:nvPr/>
        </p:nvSpPr>
        <p:spPr>
          <a:xfrm>
            <a:off x="1578000" y="224400"/>
            <a:ext cx="21816000" cy="2160000"/>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2"/>
            </a:pPr>
            <a:r>
              <a:rPr lang="fr-FR" dirty="0" smtClean="0"/>
              <a:t>Introduction</a:t>
            </a:r>
            <a:endParaRPr lang="fr-FR" dirty="0"/>
          </a:p>
        </p:txBody>
      </p:sp>
    </p:spTree>
    <p:extLst>
      <p:ext uri="{BB962C8B-B14F-4D97-AF65-F5344CB8AC3E}">
        <p14:creationId xmlns:p14="http://schemas.microsoft.com/office/powerpoint/2010/main" val="4274068017"/>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831600" y="3402432"/>
            <a:ext cx="22044000" cy="10120800"/>
          </a:xfrm>
        </p:spPr>
        <p:txBody>
          <a:bodyPr>
            <a:normAutofit/>
          </a:bodyPr>
          <a:lstStyle/>
          <a:p>
            <a:r>
              <a:rPr lang="fr-FR" dirty="0" smtClean="0"/>
              <a:t>Le développement des applications internet est basé sur une approche industrielle – basée sur </a:t>
            </a:r>
            <a:r>
              <a:rPr lang="fr-FR" dirty="0" err="1" smtClean="0"/>
              <a:t>Devbooster</a:t>
            </a:r>
            <a:r>
              <a:rPr lang="fr-FR" dirty="0" smtClean="0"/>
              <a:t> </a:t>
            </a:r>
            <a:r>
              <a:rPr lang="fr-FR" dirty="0"/>
              <a:t>– </a:t>
            </a:r>
            <a:r>
              <a:rPr lang="fr-FR" dirty="0" smtClean="0"/>
              <a:t>et sur l’utilisation de composants normalisés propre à Euro Information.</a:t>
            </a:r>
          </a:p>
          <a:p>
            <a:endParaRPr lang="fr-FR" dirty="0"/>
          </a:p>
          <a:p>
            <a:r>
              <a:rPr lang="fr-FR" dirty="0" smtClean="0"/>
              <a:t>Cette normalisation permet d’assurer pour une même application un déploiement multiplateformes, multi-chartes.</a:t>
            </a:r>
          </a:p>
          <a:p>
            <a:endParaRPr lang="fr-FR" dirty="0" smtClean="0"/>
          </a:p>
          <a:p>
            <a:r>
              <a:rPr lang="fr-FR" dirty="0"/>
              <a:t>L’intégration d’une application dans un site Internet avec le CMS </a:t>
            </a:r>
            <a:r>
              <a:rPr lang="fr-FR" dirty="0" err="1"/>
              <a:t>SinBAD</a:t>
            </a:r>
            <a:r>
              <a:rPr lang="fr-FR" dirty="0"/>
              <a:t> s’appuie sur le concept de WebInclusion (notion propre à Euro Information)</a:t>
            </a:r>
          </a:p>
          <a:p>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15</a:t>
            </a:fld>
            <a:endParaRPr lang="fr-FR" dirty="0"/>
          </a:p>
        </p:txBody>
      </p:sp>
      <p:sp>
        <p:nvSpPr>
          <p:cNvPr id="6" name="Espace réservé du texte 1"/>
          <p:cNvSpPr txBox="1">
            <a:spLocks/>
          </p:cNvSpPr>
          <p:nvPr/>
        </p:nvSpPr>
        <p:spPr>
          <a:xfrm>
            <a:off x="1578000" y="1468992"/>
            <a:ext cx="8340192" cy="1243584"/>
          </a:xfrm>
          <a:prstGeom prst="rect">
            <a:avLst/>
          </a:prstGeom>
        </p:spPr>
        <p:txBody>
          <a:bodyPr vert="horz" lIns="91440" tIns="45720" rIns="91440" bIns="45720" rtlCol="0">
            <a:normAutofit fontScale="77500" lnSpcReduction="20000"/>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pPr marL="742950" indent="-742950">
              <a:buFont typeface="+mj-lt"/>
              <a:buAutoNum type="arabicPeriod"/>
            </a:pPr>
            <a:endParaRPr lang="fr-FR" dirty="0" smtClean="0"/>
          </a:p>
          <a:p>
            <a:pPr marL="1920856" lvl="1" indent="-1143000">
              <a:buFont typeface="+mj-lt"/>
              <a:buAutoNum type="arabicPeriod" startAt="3"/>
            </a:pPr>
            <a:r>
              <a:rPr lang="fr-FR" sz="6100" dirty="0" smtClean="0"/>
              <a:t>Application Internet</a:t>
            </a:r>
            <a:endParaRPr lang="fr-FR" sz="6100" dirty="0"/>
          </a:p>
        </p:txBody>
      </p:sp>
      <p:sp>
        <p:nvSpPr>
          <p:cNvPr id="7" name="Titre 2"/>
          <p:cNvSpPr txBox="1">
            <a:spLocks/>
          </p:cNvSpPr>
          <p:nvPr/>
        </p:nvSpPr>
        <p:spPr>
          <a:xfrm>
            <a:off x="1578000" y="224400"/>
            <a:ext cx="21816000" cy="2160000"/>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2"/>
            </a:pPr>
            <a:r>
              <a:rPr lang="fr-FR" dirty="0" smtClean="0"/>
              <a:t>Introduction</a:t>
            </a:r>
            <a:endParaRPr lang="fr-FR" dirty="0"/>
          </a:p>
        </p:txBody>
      </p:sp>
    </p:spTree>
    <p:extLst>
      <p:ext uri="{BB962C8B-B14F-4D97-AF65-F5344CB8AC3E}">
        <p14:creationId xmlns:p14="http://schemas.microsoft.com/office/powerpoint/2010/main" val="2126753091"/>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7"/>
          </p:nvPr>
        </p:nvSpPr>
        <p:spPr/>
        <p:txBody>
          <a:bodyPr/>
          <a:lstStyle/>
          <a:p>
            <a:fld id="{86CB4B4D-7CA3-9044-876B-883B54F8677D}" type="slidenum">
              <a:rPr lang="fr-FR" smtClean="0"/>
              <a:pPr/>
              <a:t>16</a:t>
            </a:fld>
            <a:endParaRPr lang="fr-FR" dirty="0"/>
          </a:p>
        </p:txBody>
      </p:sp>
      <p:sp>
        <p:nvSpPr>
          <p:cNvPr id="8" name="Rectangle 3"/>
          <p:cNvSpPr txBox="1">
            <a:spLocks noChangeArrowheads="1"/>
          </p:cNvSpPr>
          <p:nvPr/>
        </p:nvSpPr>
        <p:spPr>
          <a:xfrm>
            <a:off x="-511175" y="1808163"/>
            <a:ext cx="8539163" cy="5400675"/>
          </a:xfrm>
          <a:prstGeom prst="rect">
            <a:avLst/>
          </a:prstGeom>
        </p:spPr>
        <p:txBody>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endParaRPr lang="fr-FR" altLang="fr-FR" smtClean="0"/>
          </a:p>
          <a:p>
            <a:pPr>
              <a:buFont typeface="Wingdings" panose="05000000000000000000" pitchFamily="2" charset="2"/>
              <a:buNone/>
            </a:pPr>
            <a:endParaRPr lang="fr-FR" altLang="fr-FR" smtClean="0"/>
          </a:p>
          <a:p>
            <a:pPr>
              <a:buFont typeface="Wingdings" panose="05000000000000000000" pitchFamily="2" charset="2"/>
              <a:buNone/>
            </a:pPr>
            <a:endParaRPr lang="fr-FR" altLang="fr-FR" smtClean="0"/>
          </a:p>
        </p:txBody>
      </p:sp>
      <p:pic>
        <p:nvPicPr>
          <p:cNvPr id="4" name="Image 3"/>
          <p:cNvPicPr>
            <a:picLocks noChangeAspect="1"/>
          </p:cNvPicPr>
          <p:nvPr/>
        </p:nvPicPr>
        <p:blipFill>
          <a:blip r:embed="rId2"/>
          <a:stretch>
            <a:fillRect/>
          </a:stretch>
        </p:blipFill>
        <p:spPr>
          <a:xfrm>
            <a:off x="11258550" y="1770175"/>
            <a:ext cx="12982575" cy="10902235"/>
          </a:xfrm>
          <a:prstGeom prst="rect">
            <a:avLst/>
          </a:prstGeom>
        </p:spPr>
      </p:pic>
      <p:pic>
        <p:nvPicPr>
          <p:cNvPr id="6" name="Image 5"/>
          <p:cNvPicPr>
            <a:picLocks noChangeAspect="1"/>
          </p:cNvPicPr>
          <p:nvPr/>
        </p:nvPicPr>
        <p:blipFill>
          <a:blip r:embed="rId3"/>
          <a:stretch>
            <a:fillRect/>
          </a:stretch>
        </p:blipFill>
        <p:spPr>
          <a:xfrm>
            <a:off x="11277600" y="1723473"/>
            <a:ext cx="12982575" cy="10899725"/>
          </a:xfrm>
          <a:prstGeom prst="rect">
            <a:avLst/>
          </a:prstGeom>
        </p:spPr>
      </p:pic>
      <p:pic>
        <p:nvPicPr>
          <p:cNvPr id="11" name="Image 10"/>
          <p:cNvPicPr>
            <a:picLocks noChangeAspect="1"/>
          </p:cNvPicPr>
          <p:nvPr/>
        </p:nvPicPr>
        <p:blipFill>
          <a:blip r:embed="rId4"/>
          <a:stretch>
            <a:fillRect/>
          </a:stretch>
        </p:blipFill>
        <p:spPr>
          <a:xfrm>
            <a:off x="11277600" y="1784251"/>
            <a:ext cx="12937818" cy="10838947"/>
          </a:xfrm>
          <a:prstGeom prst="rect">
            <a:avLst/>
          </a:prstGeom>
        </p:spPr>
      </p:pic>
      <p:sp>
        <p:nvSpPr>
          <p:cNvPr id="12" name="Espace réservé du texte 1"/>
          <p:cNvSpPr txBox="1">
            <a:spLocks/>
          </p:cNvSpPr>
          <p:nvPr/>
        </p:nvSpPr>
        <p:spPr>
          <a:xfrm>
            <a:off x="1578000" y="1468992"/>
            <a:ext cx="8340192" cy="1243584"/>
          </a:xfrm>
          <a:prstGeom prst="rect">
            <a:avLst/>
          </a:prstGeom>
        </p:spPr>
        <p:txBody>
          <a:bodyPr vert="horz" lIns="91440" tIns="45720" rIns="91440" bIns="45720" rtlCol="0">
            <a:normAutofit fontScale="77500" lnSpcReduction="20000"/>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pPr marL="742950" indent="-742950">
              <a:buFont typeface="+mj-lt"/>
              <a:buAutoNum type="arabicPeriod"/>
            </a:pPr>
            <a:endParaRPr lang="fr-FR" dirty="0" smtClean="0"/>
          </a:p>
          <a:p>
            <a:pPr marL="1920856" lvl="1" indent="-1143000">
              <a:buFont typeface="+mj-lt"/>
              <a:buAutoNum type="arabicPeriod" startAt="4"/>
            </a:pPr>
            <a:r>
              <a:rPr lang="fr-FR" sz="6100" dirty="0" smtClean="0"/>
              <a:t>WebInclusion</a:t>
            </a:r>
            <a:endParaRPr lang="fr-FR" sz="6100" dirty="0"/>
          </a:p>
        </p:txBody>
      </p:sp>
      <p:sp>
        <p:nvSpPr>
          <p:cNvPr id="13" name="Titre 2"/>
          <p:cNvSpPr txBox="1">
            <a:spLocks/>
          </p:cNvSpPr>
          <p:nvPr/>
        </p:nvSpPr>
        <p:spPr>
          <a:xfrm>
            <a:off x="1578000" y="224400"/>
            <a:ext cx="21816000" cy="2160000"/>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2"/>
            </a:pPr>
            <a:r>
              <a:rPr lang="fr-FR" dirty="0" smtClean="0"/>
              <a:t>Introduction</a:t>
            </a:r>
            <a:endParaRPr lang="fr-FR" dirty="0"/>
          </a:p>
        </p:txBody>
      </p:sp>
      <p:pic>
        <p:nvPicPr>
          <p:cNvPr id="10" name="Image 9"/>
          <p:cNvPicPr>
            <a:picLocks noChangeAspect="1"/>
          </p:cNvPicPr>
          <p:nvPr/>
        </p:nvPicPr>
        <p:blipFill>
          <a:blip r:embed="rId2"/>
          <a:stretch>
            <a:fillRect/>
          </a:stretch>
        </p:blipFill>
        <p:spPr>
          <a:xfrm>
            <a:off x="11232843" y="1720963"/>
            <a:ext cx="12982575" cy="10902235"/>
          </a:xfrm>
          <a:prstGeom prst="rect">
            <a:avLst/>
          </a:prstGeom>
        </p:spPr>
      </p:pic>
      <p:sp>
        <p:nvSpPr>
          <p:cNvPr id="14" name="Espace réservé du texte 1"/>
          <p:cNvSpPr>
            <a:spLocks noGrp="1"/>
          </p:cNvSpPr>
          <p:nvPr>
            <p:ph type="body" sz="quarter" idx="15"/>
          </p:nvPr>
        </p:nvSpPr>
        <p:spPr>
          <a:xfrm>
            <a:off x="1254151" y="2937437"/>
            <a:ext cx="9756749" cy="10224000"/>
          </a:xfrm>
        </p:spPr>
        <p:txBody>
          <a:bodyPr>
            <a:normAutofit/>
          </a:bodyPr>
          <a:lstStyle/>
          <a:p>
            <a:r>
              <a:rPr lang="fr-FR" dirty="0" smtClean="0"/>
              <a:t>Le </a:t>
            </a:r>
            <a:r>
              <a:rPr lang="fr-FR" dirty="0"/>
              <a:t>cœur de </a:t>
            </a:r>
            <a:r>
              <a:rPr lang="fr-FR" dirty="0" smtClean="0"/>
              <a:t>SinBAD réside </a:t>
            </a:r>
            <a:r>
              <a:rPr lang="fr-FR" dirty="0"/>
              <a:t>sur un serveur Web </a:t>
            </a:r>
            <a:r>
              <a:rPr lang="fr-FR" dirty="0" smtClean="0"/>
              <a:t>Linux. Les </a:t>
            </a:r>
            <a:r>
              <a:rPr lang="fr-FR" dirty="0"/>
              <a:t>applications WEB sont </a:t>
            </a:r>
            <a:r>
              <a:rPr lang="fr-FR" dirty="0" smtClean="0"/>
              <a:t>(pour </a:t>
            </a:r>
            <a:r>
              <a:rPr lang="fr-FR" dirty="0"/>
              <a:t>la </a:t>
            </a:r>
            <a:r>
              <a:rPr lang="fr-FR" dirty="0" smtClean="0"/>
              <a:t>plupart) </a:t>
            </a:r>
            <a:r>
              <a:rPr lang="fr-FR" dirty="0"/>
              <a:t>développées en </a:t>
            </a:r>
            <a:r>
              <a:rPr lang="fr-FR" dirty="0" err="1" smtClean="0"/>
              <a:t>DevBooster</a:t>
            </a:r>
            <a:r>
              <a:rPr lang="fr-FR" dirty="0" smtClean="0"/>
              <a:t> s’</a:t>
            </a:r>
            <a:r>
              <a:rPr lang="fr-FR" dirty="0"/>
              <a:t>e</a:t>
            </a:r>
            <a:r>
              <a:rPr lang="fr-FR" dirty="0" smtClean="0"/>
              <a:t>xécutant sur </a:t>
            </a:r>
            <a:r>
              <a:rPr lang="fr-FR" dirty="0"/>
              <a:t>des serveurs IIS</a:t>
            </a:r>
            <a:r>
              <a:rPr lang="fr-FR" dirty="0" smtClean="0"/>
              <a:t>.</a:t>
            </a:r>
            <a:endParaRPr lang="fr-FR" dirty="0"/>
          </a:p>
          <a:p>
            <a:endParaRPr lang="fr-FR" dirty="0" smtClean="0"/>
          </a:p>
          <a:p>
            <a:endParaRPr lang="fr-FR" dirty="0"/>
          </a:p>
        </p:txBody>
      </p:sp>
    </p:spTree>
    <p:extLst>
      <p:ext uri="{BB962C8B-B14F-4D97-AF65-F5344CB8AC3E}">
        <p14:creationId xmlns:p14="http://schemas.microsoft.com/office/powerpoint/2010/main" val="3070103001"/>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254151" y="2937437"/>
            <a:ext cx="9756749" cy="10224000"/>
          </a:xfrm>
        </p:spPr>
        <p:txBody>
          <a:bodyPr>
            <a:normAutofit fontScale="92500" lnSpcReduction="10000"/>
          </a:bodyPr>
          <a:lstStyle/>
          <a:p>
            <a:r>
              <a:rPr lang="fr-FR" dirty="0" smtClean="0"/>
              <a:t>Le </a:t>
            </a:r>
            <a:r>
              <a:rPr lang="fr-FR" dirty="0"/>
              <a:t>cœur de </a:t>
            </a:r>
            <a:r>
              <a:rPr lang="fr-FR" dirty="0" smtClean="0"/>
              <a:t>SinBAD réside </a:t>
            </a:r>
            <a:r>
              <a:rPr lang="fr-FR" dirty="0"/>
              <a:t>sur un serveur Web </a:t>
            </a:r>
            <a:r>
              <a:rPr lang="fr-FR" dirty="0" smtClean="0"/>
              <a:t>Linux. Les </a:t>
            </a:r>
            <a:r>
              <a:rPr lang="fr-FR" dirty="0"/>
              <a:t>applications WEB sont </a:t>
            </a:r>
            <a:r>
              <a:rPr lang="fr-FR" dirty="0" smtClean="0"/>
              <a:t>(pour </a:t>
            </a:r>
            <a:r>
              <a:rPr lang="fr-FR" dirty="0"/>
              <a:t>la </a:t>
            </a:r>
            <a:r>
              <a:rPr lang="fr-FR" dirty="0" smtClean="0"/>
              <a:t>plupart) </a:t>
            </a:r>
            <a:r>
              <a:rPr lang="fr-FR" dirty="0"/>
              <a:t>développées en </a:t>
            </a:r>
            <a:r>
              <a:rPr lang="fr-FR" dirty="0" err="1" smtClean="0"/>
              <a:t>DevBooster</a:t>
            </a:r>
            <a:r>
              <a:rPr lang="fr-FR" dirty="0" smtClean="0"/>
              <a:t> s’</a:t>
            </a:r>
            <a:r>
              <a:rPr lang="fr-FR" dirty="0"/>
              <a:t>e</a:t>
            </a:r>
            <a:r>
              <a:rPr lang="fr-FR" dirty="0" smtClean="0"/>
              <a:t>xécutant sur </a:t>
            </a:r>
            <a:r>
              <a:rPr lang="fr-FR" dirty="0"/>
              <a:t>des serveurs IIS</a:t>
            </a:r>
            <a:r>
              <a:rPr lang="fr-FR" dirty="0" smtClean="0"/>
              <a:t>.</a:t>
            </a:r>
          </a:p>
          <a:p>
            <a:endParaRPr lang="fr-FR" dirty="0" smtClean="0"/>
          </a:p>
          <a:p>
            <a:r>
              <a:rPr lang="fr-FR" dirty="0"/>
              <a:t>Cette architecture doit être transparente pour l’utilisateur final pour lequel il n’y a qu’un </a:t>
            </a:r>
            <a:r>
              <a:rPr lang="fr-FR" dirty="0" smtClean="0"/>
              <a:t>unique </a:t>
            </a:r>
            <a:r>
              <a:rPr lang="fr-FR" dirty="0"/>
              <a:t>serveur en face de lui. De ce fait, les applications </a:t>
            </a:r>
            <a:r>
              <a:rPr lang="fr-FR" dirty="0" err="1"/>
              <a:t>devbooster</a:t>
            </a:r>
            <a:r>
              <a:rPr lang="fr-FR" dirty="0"/>
              <a:t> vont être incluses côté </a:t>
            </a:r>
            <a:r>
              <a:rPr lang="fr-FR" dirty="0" smtClean="0"/>
              <a:t>Linux, </a:t>
            </a:r>
            <a:r>
              <a:rPr lang="fr-FR" dirty="0"/>
              <a:t>dans une page </a:t>
            </a:r>
            <a:r>
              <a:rPr lang="fr-FR" dirty="0" smtClean="0"/>
              <a:t>associée </a:t>
            </a:r>
            <a:r>
              <a:rPr lang="fr-FR" dirty="0"/>
              <a:t>à un gabarit. Le générateur de page va lire le gabarit et restituer les informations liées aux zones y compris </a:t>
            </a:r>
            <a:r>
              <a:rPr lang="fr-FR" dirty="0" smtClean="0"/>
              <a:t>celles </a:t>
            </a:r>
            <a:r>
              <a:rPr lang="fr-FR" dirty="0"/>
              <a:t>contenant votre application.</a:t>
            </a:r>
          </a:p>
          <a:p>
            <a:endParaRPr lang="fr-FR" dirty="0"/>
          </a:p>
          <a:p>
            <a:r>
              <a:rPr lang="fr-FR" dirty="0"/>
              <a:t>Ce procédé est désigné sous le nom de WebInclusion. </a:t>
            </a:r>
          </a:p>
          <a:p>
            <a:endParaRPr lang="fr-FR" dirty="0"/>
          </a:p>
          <a:p>
            <a:endParaRPr lang="fr-FR" dirty="0" smtClean="0"/>
          </a:p>
          <a:p>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17</a:t>
            </a:fld>
            <a:endParaRPr lang="fr-FR" dirty="0"/>
          </a:p>
        </p:txBody>
      </p:sp>
      <p:sp>
        <p:nvSpPr>
          <p:cNvPr id="8" name="Rectangle 3"/>
          <p:cNvSpPr txBox="1">
            <a:spLocks noChangeArrowheads="1"/>
          </p:cNvSpPr>
          <p:nvPr/>
        </p:nvSpPr>
        <p:spPr>
          <a:xfrm>
            <a:off x="-511175" y="1808163"/>
            <a:ext cx="8539163" cy="5400675"/>
          </a:xfrm>
          <a:prstGeom prst="rect">
            <a:avLst/>
          </a:prstGeom>
        </p:spPr>
        <p:txBody>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endParaRPr lang="fr-FR" altLang="fr-FR" smtClean="0"/>
          </a:p>
          <a:p>
            <a:pPr>
              <a:buFont typeface="Wingdings" panose="05000000000000000000" pitchFamily="2" charset="2"/>
              <a:buNone/>
            </a:pPr>
            <a:endParaRPr lang="fr-FR" altLang="fr-FR" smtClean="0"/>
          </a:p>
          <a:p>
            <a:pPr>
              <a:buFont typeface="Wingdings" panose="05000000000000000000" pitchFamily="2" charset="2"/>
              <a:buNone/>
            </a:pPr>
            <a:endParaRPr lang="fr-FR" altLang="fr-FR" smtClean="0"/>
          </a:p>
        </p:txBody>
      </p:sp>
      <p:pic>
        <p:nvPicPr>
          <p:cNvPr id="4" name="Image 3"/>
          <p:cNvPicPr>
            <a:picLocks noChangeAspect="1"/>
          </p:cNvPicPr>
          <p:nvPr/>
        </p:nvPicPr>
        <p:blipFill>
          <a:blip r:embed="rId2"/>
          <a:stretch>
            <a:fillRect/>
          </a:stretch>
        </p:blipFill>
        <p:spPr>
          <a:xfrm>
            <a:off x="11258550" y="1770175"/>
            <a:ext cx="12982575" cy="10902235"/>
          </a:xfrm>
          <a:prstGeom prst="rect">
            <a:avLst/>
          </a:prstGeom>
        </p:spPr>
      </p:pic>
      <p:pic>
        <p:nvPicPr>
          <p:cNvPr id="6" name="Image 5"/>
          <p:cNvPicPr>
            <a:picLocks noChangeAspect="1"/>
          </p:cNvPicPr>
          <p:nvPr/>
        </p:nvPicPr>
        <p:blipFill>
          <a:blip r:embed="rId3"/>
          <a:stretch>
            <a:fillRect/>
          </a:stretch>
        </p:blipFill>
        <p:spPr>
          <a:xfrm>
            <a:off x="11277600" y="1723473"/>
            <a:ext cx="12982575" cy="10899725"/>
          </a:xfrm>
          <a:prstGeom prst="rect">
            <a:avLst/>
          </a:prstGeom>
        </p:spPr>
      </p:pic>
      <p:pic>
        <p:nvPicPr>
          <p:cNvPr id="11" name="Image 10"/>
          <p:cNvPicPr>
            <a:picLocks noChangeAspect="1"/>
          </p:cNvPicPr>
          <p:nvPr/>
        </p:nvPicPr>
        <p:blipFill>
          <a:blip r:embed="rId4"/>
          <a:stretch>
            <a:fillRect/>
          </a:stretch>
        </p:blipFill>
        <p:spPr>
          <a:xfrm>
            <a:off x="11277600" y="1784251"/>
            <a:ext cx="12937818" cy="10838947"/>
          </a:xfrm>
          <a:prstGeom prst="rect">
            <a:avLst/>
          </a:prstGeom>
        </p:spPr>
      </p:pic>
      <p:sp>
        <p:nvSpPr>
          <p:cNvPr id="12" name="Espace réservé du texte 1"/>
          <p:cNvSpPr txBox="1">
            <a:spLocks/>
          </p:cNvSpPr>
          <p:nvPr/>
        </p:nvSpPr>
        <p:spPr>
          <a:xfrm>
            <a:off x="1578000" y="1468992"/>
            <a:ext cx="8340192" cy="1243584"/>
          </a:xfrm>
          <a:prstGeom prst="rect">
            <a:avLst/>
          </a:prstGeom>
        </p:spPr>
        <p:txBody>
          <a:bodyPr vert="horz" lIns="91440" tIns="45720" rIns="91440" bIns="45720" rtlCol="0">
            <a:normAutofit fontScale="77500" lnSpcReduction="20000"/>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pPr marL="742950" indent="-742950">
              <a:buFont typeface="+mj-lt"/>
              <a:buAutoNum type="arabicPeriod"/>
            </a:pPr>
            <a:endParaRPr lang="fr-FR" dirty="0" smtClean="0"/>
          </a:p>
          <a:p>
            <a:pPr marL="1920856" lvl="1" indent="-1143000">
              <a:buFont typeface="+mj-lt"/>
              <a:buAutoNum type="arabicPeriod" startAt="4"/>
            </a:pPr>
            <a:r>
              <a:rPr lang="fr-FR" sz="6100" dirty="0" smtClean="0"/>
              <a:t>WebInclusion</a:t>
            </a:r>
            <a:endParaRPr lang="fr-FR" sz="6100" dirty="0"/>
          </a:p>
        </p:txBody>
      </p:sp>
      <p:sp>
        <p:nvSpPr>
          <p:cNvPr id="13" name="Titre 2"/>
          <p:cNvSpPr txBox="1">
            <a:spLocks/>
          </p:cNvSpPr>
          <p:nvPr/>
        </p:nvSpPr>
        <p:spPr>
          <a:xfrm>
            <a:off x="1578000" y="224400"/>
            <a:ext cx="21816000" cy="2160000"/>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2"/>
            </a:pPr>
            <a:r>
              <a:rPr lang="fr-FR" dirty="0" smtClean="0"/>
              <a:t>Introduction</a:t>
            </a:r>
            <a:endParaRPr lang="fr-FR" dirty="0"/>
          </a:p>
        </p:txBody>
      </p:sp>
    </p:spTree>
    <p:extLst>
      <p:ext uri="{BB962C8B-B14F-4D97-AF65-F5344CB8AC3E}">
        <p14:creationId xmlns:p14="http://schemas.microsoft.com/office/powerpoint/2010/main" val="4269798522"/>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à coins arrondis 7"/>
          <p:cNvSpPr/>
          <p:nvPr/>
        </p:nvSpPr>
        <p:spPr>
          <a:xfrm>
            <a:off x="4979242" y="2075060"/>
            <a:ext cx="8365788" cy="25287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l" defTabSz="1828800" hangingPunct="1"/>
            <a:r>
              <a:rPr lang="fr-FR" sz="3200" kern="1200" dirty="0">
                <a:solidFill>
                  <a:srgbClr val="5B9BD5">
                    <a:lumMod val="75000"/>
                  </a:srgbClr>
                </a:solidFill>
              </a:rPr>
              <a:t>Quand l’utilisateur appelle une url, la requête arrive tout d’abord au serveur WAF (Apache)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190" y="1653499"/>
            <a:ext cx="3619500" cy="3371850"/>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820" y="4285254"/>
            <a:ext cx="3587900" cy="3134692"/>
          </a:xfrm>
          <a:prstGeom prst="rect">
            <a:avLst/>
          </a:prstGeom>
        </p:spPr>
      </p:pic>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0846" y="5161537"/>
            <a:ext cx="4056640" cy="2122222"/>
          </a:xfrm>
          <a:prstGeom prst="rect">
            <a:avLst/>
          </a:prstGeom>
        </p:spPr>
      </p:pic>
      <p:sp>
        <p:nvSpPr>
          <p:cNvPr id="4" name="Rectangle à coins arrondis 3"/>
          <p:cNvSpPr/>
          <p:nvPr/>
        </p:nvSpPr>
        <p:spPr>
          <a:xfrm>
            <a:off x="5077839" y="2662761"/>
            <a:ext cx="5544766" cy="166728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l" defTabSz="1828800" hangingPunct="1"/>
            <a:r>
              <a:rPr lang="fr-FR" sz="3200" kern="1200" dirty="0">
                <a:solidFill>
                  <a:srgbClr val="5B9BD5">
                    <a:lumMod val="75000"/>
                  </a:srgbClr>
                </a:solidFill>
              </a:rPr>
              <a:t>Puis la requête est passée au serveur web frontal (Apache)</a:t>
            </a:r>
          </a:p>
        </p:txBody>
      </p:sp>
      <p:pic>
        <p:nvPicPr>
          <p:cNvPr id="6" name="Imag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3717" y="5025346"/>
            <a:ext cx="590550" cy="4724400"/>
          </a:xfrm>
          <a:prstGeom prst="rect">
            <a:avLst/>
          </a:prstGeom>
        </p:spPr>
      </p:pic>
      <p:pic>
        <p:nvPicPr>
          <p:cNvPr id="7" name="Imag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9516" y="7116579"/>
            <a:ext cx="3124200" cy="2800350"/>
          </a:xfrm>
          <a:prstGeom prst="rect">
            <a:avLst/>
          </a:prstGeom>
        </p:spPr>
      </p:pic>
      <p:sp>
        <p:nvSpPr>
          <p:cNvPr id="11" name="Rectangle à coins arrondis 10"/>
          <p:cNvSpPr/>
          <p:nvPr/>
        </p:nvSpPr>
        <p:spPr>
          <a:xfrm>
            <a:off x="9064129" y="7686350"/>
            <a:ext cx="7844306" cy="206339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l" defTabSz="1828800" hangingPunct="1"/>
            <a:r>
              <a:rPr lang="fr-FR" sz="3200" kern="1200" dirty="0" smtClean="0">
                <a:solidFill>
                  <a:srgbClr val="5B9BD5">
                    <a:lumMod val="75000"/>
                  </a:srgbClr>
                </a:solidFill>
              </a:rPr>
              <a:t>À </a:t>
            </a:r>
            <a:r>
              <a:rPr lang="fr-FR" sz="3200" kern="1200" dirty="0">
                <a:solidFill>
                  <a:srgbClr val="5B9BD5">
                    <a:lumMod val="75000"/>
                  </a:srgbClr>
                </a:solidFill>
              </a:rPr>
              <a:t>partir de l’url, il interroge la base de données qui lui est associée afin d’obtenir le gabarit et les zones correspondantes à cette url</a:t>
            </a:r>
          </a:p>
        </p:txBody>
      </p:sp>
      <p:sp>
        <p:nvSpPr>
          <p:cNvPr id="12" name="Rectangle à coins arrondis 11"/>
          <p:cNvSpPr/>
          <p:nvPr/>
        </p:nvSpPr>
        <p:spPr>
          <a:xfrm>
            <a:off x="9064129" y="5449297"/>
            <a:ext cx="5544766" cy="166728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l" defTabSz="1828800" hangingPunct="1"/>
            <a:r>
              <a:rPr lang="fr-FR" sz="3200" kern="1200" dirty="0">
                <a:solidFill>
                  <a:srgbClr val="5B9BD5">
                    <a:lumMod val="75000"/>
                  </a:srgbClr>
                </a:solidFill>
              </a:rPr>
              <a:t>Le générateur de page est exécuté</a:t>
            </a:r>
          </a:p>
        </p:txBody>
      </p:sp>
      <p:pic>
        <p:nvPicPr>
          <p:cNvPr id="3" name="Image 2"/>
          <p:cNvPicPr>
            <a:picLocks noChangeAspect="1"/>
          </p:cNvPicPr>
          <p:nvPr/>
        </p:nvPicPr>
        <p:blipFill>
          <a:blip r:embed="rId8"/>
          <a:stretch>
            <a:fillRect/>
          </a:stretch>
        </p:blipFill>
        <p:spPr>
          <a:xfrm>
            <a:off x="8847402" y="1653499"/>
            <a:ext cx="7344000" cy="11575669"/>
          </a:xfrm>
          <a:prstGeom prst="rect">
            <a:avLst/>
          </a:prstGeom>
        </p:spPr>
      </p:pic>
      <p:sp>
        <p:nvSpPr>
          <p:cNvPr id="14" name="Rectangle à coins arrondis 13"/>
          <p:cNvSpPr/>
          <p:nvPr/>
        </p:nvSpPr>
        <p:spPr>
          <a:xfrm>
            <a:off x="16408129" y="5452490"/>
            <a:ext cx="6763158" cy="196745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l" defTabSz="1828800" hangingPunct="1"/>
            <a:r>
              <a:rPr lang="fr-FR" sz="3200" kern="1200" dirty="0">
                <a:solidFill>
                  <a:srgbClr val="5B9BD5">
                    <a:lumMod val="75000"/>
                  </a:srgbClr>
                </a:solidFill>
              </a:rPr>
              <a:t>Les zones du gabarit peuvent être des fichiers HTML hébergés sur le serveur web frontal ou bien…</a:t>
            </a:r>
          </a:p>
        </p:txBody>
      </p:sp>
      <p:pic>
        <p:nvPicPr>
          <p:cNvPr id="5" name="Image 4"/>
          <p:cNvPicPr>
            <a:picLocks noChangeAspect="1"/>
          </p:cNvPicPr>
          <p:nvPr/>
        </p:nvPicPr>
        <p:blipFill>
          <a:blip r:embed="rId9"/>
          <a:stretch>
            <a:fillRect/>
          </a:stretch>
        </p:blipFill>
        <p:spPr>
          <a:xfrm>
            <a:off x="9285272" y="2019459"/>
            <a:ext cx="6559876" cy="1090601"/>
          </a:xfrm>
          <a:prstGeom prst="rect">
            <a:avLst/>
          </a:prstGeom>
        </p:spPr>
      </p:pic>
      <p:pic>
        <p:nvPicPr>
          <p:cNvPr id="9" name="Image 8"/>
          <p:cNvPicPr>
            <a:picLocks noChangeAspect="1"/>
          </p:cNvPicPr>
          <p:nvPr/>
        </p:nvPicPr>
        <p:blipFill>
          <a:blip r:embed="rId10"/>
          <a:stretch>
            <a:fillRect/>
          </a:stretch>
        </p:blipFill>
        <p:spPr>
          <a:xfrm>
            <a:off x="9285272" y="11414240"/>
            <a:ext cx="6559876" cy="1454134"/>
          </a:xfrm>
          <a:prstGeom prst="rect">
            <a:avLst/>
          </a:prstGeom>
        </p:spPr>
      </p:pic>
      <p:sp>
        <p:nvSpPr>
          <p:cNvPr id="15" name="Rectangle à coins arrondis 14"/>
          <p:cNvSpPr/>
          <p:nvPr/>
        </p:nvSpPr>
        <p:spPr>
          <a:xfrm>
            <a:off x="16408127" y="5452490"/>
            <a:ext cx="6763158" cy="196745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l" defTabSz="1828800" hangingPunct="1"/>
            <a:r>
              <a:rPr lang="fr-FR" sz="3200" kern="1200" dirty="0">
                <a:solidFill>
                  <a:srgbClr val="5B9BD5">
                    <a:lumMod val="75000"/>
                  </a:srgbClr>
                </a:solidFill>
              </a:rPr>
              <a:t>… ou bien des applications web incluses…</a:t>
            </a:r>
          </a:p>
        </p:txBody>
      </p:sp>
      <p:pic>
        <p:nvPicPr>
          <p:cNvPr id="17" name="Image 16"/>
          <p:cNvPicPr>
            <a:picLocks noChangeAspect="1"/>
          </p:cNvPicPr>
          <p:nvPr/>
        </p:nvPicPr>
        <p:blipFill>
          <a:blip r:embed="rId11"/>
          <a:stretch>
            <a:fillRect/>
          </a:stretch>
        </p:blipFill>
        <p:spPr>
          <a:xfrm>
            <a:off x="10982521" y="3118877"/>
            <a:ext cx="4838626" cy="1090601"/>
          </a:xfrm>
          <a:prstGeom prst="rect">
            <a:avLst/>
          </a:prstGeom>
        </p:spPr>
      </p:pic>
      <p:pic>
        <p:nvPicPr>
          <p:cNvPr id="18" name="Imag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76224" y="3165661"/>
            <a:ext cx="1575205" cy="8064000"/>
          </a:xfrm>
          <a:prstGeom prst="rect">
            <a:avLst/>
          </a:prstGeom>
        </p:spPr>
      </p:pic>
      <p:sp>
        <p:nvSpPr>
          <p:cNvPr id="19" name="Rectangle à coins arrondis 18"/>
          <p:cNvSpPr/>
          <p:nvPr/>
        </p:nvSpPr>
        <p:spPr>
          <a:xfrm>
            <a:off x="16408125" y="5452490"/>
            <a:ext cx="6763158" cy="196745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l" defTabSz="1828800" hangingPunct="1"/>
            <a:r>
              <a:rPr lang="fr-FR" sz="3200" kern="1200" dirty="0">
                <a:solidFill>
                  <a:srgbClr val="5B9BD5">
                    <a:lumMod val="75000"/>
                  </a:srgbClr>
                </a:solidFill>
              </a:rPr>
              <a:t>…comme par exemple la vôtre en zone centrale</a:t>
            </a:r>
          </a:p>
        </p:txBody>
      </p:sp>
      <p:pic>
        <p:nvPicPr>
          <p:cNvPr id="21" name="Image 20"/>
          <p:cNvPicPr>
            <a:picLocks noChangeAspect="1"/>
          </p:cNvPicPr>
          <p:nvPr/>
        </p:nvPicPr>
        <p:blipFill>
          <a:blip r:embed="rId13"/>
          <a:stretch>
            <a:fillRect/>
          </a:stretch>
        </p:blipFill>
        <p:spPr>
          <a:xfrm>
            <a:off x="10958519" y="4122748"/>
            <a:ext cx="4838626" cy="7291490"/>
          </a:xfrm>
          <a:prstGeom prst="rect">
            <a:avLst/>
          </a:prstGeom>
        </p:spPr>
      </p:pic>
      <p:sp>
        <p:nvSpPr>
          <p:cNvPr id="20" name="Rectangle à coins arrondis 19"/>
          <p:cNvSpPr/>
          <p:nvPr/>
        </p:nvSpPr>
        <p:spPr>
          <a:xfrm>
            <a:off x="16431711" y="2297825"/>
            <a:ext cx="6763158" cy="224336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l" defTabSz="1828800" hangingPunct="1"/>
            <a:r>
              <a:rPr lang="fr-FR" sz="3200" kern="1200" dirty="0">
                <a:solidFill>
                  <a:srgbClr val="5B9BD5">
                    <a:lumMod val="75000"/>
                  </a:srgbClr>
                </a:solidFill>
              </a:rPr>
              <a:t>Votre application est appelée par le générateur de page et s’exécute sur un serveur IIS de la </a:t>
            </a:r>
            <a:r>
              <a:rPr lang="fr-FR" sz="3200" kern="1200" dirty="0" err="1">
                <a:solidFill>
                  <a:srgbClr val="5B9BD5">
                    <a:lumMod val="75000"/>
                  </a:srgbClr>
                </a:solidFill>
              </a:rPr>
              <a:t>Webfarm</a:t>
            </a:r>
            <a:r>
              <a:rPr lang="fr-FR" sz="3200" kern="1200" dirty="0">
                <a:solidFill>
                  <a:srgbClr val="5B9BD5">
                    <a:lumMod val="75000"/>
                  </a:srgbClr>
                </a:solidFill>
              </a:rPr>
              <a:t> Windows</a:t>
            </a:r>
          </a:p>
        </p:txBody>
      </p:sp>
      <p:pic>
        <p:nvPicPr>
          <p:cNvPr id="16" name="Image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97935" y="5846597"/>
            <a:ext cx="6431945" cy="3569376"/>
          </a:xfrm>
          <a:prstGeom prst="rect">
            <a:avLst/>
          </a:prstGeom>
        </p:spPr>
      </p:pic>
      <p:sp>
        <p:nvSpPr>
          <p:cNvPr id="22" name="Rectangle à coins arrondis 21"/>
          <p:cNvSpPr/>
          <p:nvPr/>
        </p:nvSpPr>
        <p:spPr>
          <a:xfrm>
            <a:off x="667591" y="10051702"/>
            <a:ext cx="6763158" cy="220676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l" defTabSz="1828800" hangingPunct="1"/>
            <a:r>
              <a:rPr lang="fr-FR" sz="3200" kern="1200" dirty="0">
                <a:solidFill>
                  <a:srgbClr val="5B9BD5">
                    <a:lumMod val="75000"/>
                  </a:srgbClr>
                </a:solidFill>
              </a:rPr>
              <a:t>Quand la page est enfin constituée de </a:t>
            </a:r>
            <a:r>
              <a:rPr lang="fr-FR" sz="3200" kern="1200" dirty="0" smtClean="0">
                <a:solidFill>
                  <a:srgbClr val="5B9BD5">
                    <a:lumMod val="75000"/>
                  </a:srgbClr>
                </a:solidFill>
              </a:rPr>
              <a:t>toutes </a:t>
            </a:r>
            <a:r>
              <a:rPr lang="fr-FR" sz="3200" kern="1200" dirty="0">
                <a:solidFill>
                  <a:srgbClr val="5B9BD5">
                    <a:lumMod val="75000"/>
                  </a:srgbClr>
                </a:solidFill>
              </a:rPr>
              <a:t>les zones, elle est renvoyée au navigateur client</a:t>
            </a:r>
          </a:p>
        </p:txBody>
      </p:sp>
      <p:sp>
        <p:nvSpPr>
          <p:cNvPr id="23" name="Espace réservé du texte 1"/>
          <p:cNvSpPr txBox="1">
            <a:spLocks/>
          </p:cNvSpPr>
          <p:nvPr/>
        </p:nvSpPr>
        <p:spPr>
          <a:xfrm>
            <a:off x="1578000" y="902064"/>
            <a:ext cx="8340192" cy="1243584"/>
          </a:xfrm>
          <a:prstGeom prst="rect">
            <a:avLst/>
          </a:prstGeom>
        </p:spPr>
        <p:txBody>
          <a:bodyPr vert="horz" lIns="91440" tIns="45720" rIns="91440" bIns="45720" rtlCol="0">
            <a:normAutofit fontScale="77500" lnSpcReduction="20000"/>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pPr marL="742950" indent="-742950">
              <a:buFont typeface="+mj-lt"/>
              <a:buAutoNum type="arabicPeriod"/>
            </a:pPr>
            <a:endParaRPr lang="fr-FR" dirty="0" smtClean="0"/>
          </a:p>
          <a:p>
            <a:pPr marL="1920856" lvl="1" indent="-1143000">
              <a:buFont typeface="+mj-lt"/>
              <a:buAutoNum type="arabicPeriod" startAt="4"/>
            </a:pPr>
            <a:r>
              <a:rPr lang="fr-FR" sz="6100" dirty="0" smtClean="0"/>
              <a:t>WebInclusion</a:t>
            </a:r>
            <a:endParaRPr lang="fr-FR" sz="6100" dirty="0"/>
          </a:p>
        </p:txBody>
      </p:sp>
      <p:sp>
        <p:nvSpPr>
          <p:cNvPr id="24" name="Titre 2"/>
          <p:cNvSpPr txBox="1">
            <a:spLocks/>
          </p:cNvSpPr>
          <p:nvPr/>
        </p:nvSpPr>
        <p:spPr>
          <a:xfrm>
            <a:off x="1578000" y="-342528"/>
            <a:ext cx="21816000" cy="2160000"/>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2"/>
            </a:pPr>
            <a:r>
              <a:rPr lang="fr-FR" dirty="0" smtClean="0"/>
              <a:t>Introduction (laissez la présentation se dérouler)</a:t>
            </a:r>
            <a:endParaRPr lang="fr-FR" dirty="0"/>
          </a:p>
        </p:txBody>
      </p:sp>
    </p:spTree>
    <p:extLst>
      <p:ext uri="{BB962C8B-B14F-4D97-AF65-F5344CB8AC3E}">
        <p14:creationId xmlns:p14="http://schemas.microsoft.com/office/powerpoint/2010/main" val="286380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10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2000"/>
                            </p:stCondLst>
                            <p:childTnLst>
                              <p:par>
                                <p:cTn id="14" presetID="10" presetClass="entr" presetSubtype="0" fill="hold" nodeType="afterEffect">
                                  <p:stCondLst>
                                    <p:cond delay="15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4000"/>
                            </p:stCondLst>
                            <p:childTnLst>
                              <p:par>
                                <p:cTn id="18" presetID="10" presetClass="exit" presetSubtype="0" fill="hold" grpId="1" nodeType="afterEffect">
                                  <p:stCondLst>
                                    <p:cond delay="200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par>
                          <p:cTn id="21" fill="hold">
                            <p:stCondLst>
                              <p:cond delay="6500"/>
                            </p:stCondLst>
                            <p:childTnLst>
                              <p:par>
                                <p:cTn id="22" presetID="10" presetClass="entr" presetSubtype="0" fill="hold" grpId="0" nodeType="afterEffect">
                                  <p:stCondLst>
                                    <p:cond delay="100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8000"/>
                            </p:stCondLst>
                            <p:childTnLst>
                              <p:par>
                                <p:cTn id="26" presetID="10" presetClass="entr" presetSubtype="0" fill="hold" nodeType="afterEffect">
                                  <p:stCondLst>
                                    <p:cond delay="150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par>
                          <p:cTn id="29" fill="hold">
                            <p:stCondLst>
                              <p:cond delay="10000"/>
                            </p:stCondLst>
                            <p:childTnLst>
                              <p:par>
                                <p:cTn id="30" presetID="10" presetClass="exit" presetSubtype="0" fill="hold" grpId="1" nodeType="afterEffect">
                                  <p:stCondLst>
                                    <p:cond delay="200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par>
                          <p:cTn id="33" fill="hold">
                            <p:stCondLst>
                              <p:cond delay="12500"/>
                            </p:stCondLst>
                            <p:childTnLst>
                              <p:par>
                                <p:cTn id="34" presetID="10" presetClass="entr" presetSubtype="0" fill="hold" grpId="0" nodeType="afterEffect">
                                  <p:stCondLst>
                                    <p:cond delay="15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par>
                          <p:cTn id="37" fill="hold">
                            <p:stCondLst>
                              <p:cond delay="14500"/>
                            </p:stCondLst>
                            <p:childTnLst>
                              <p:par>
                                <p:cTn id="38" presetID="1" presetClass="entr" presetSubtype="0" fill="hold" nodeType="afterEffect">
                                  <p:stCondLst>
                                    <p:cond delay="1000"/>
                                  </p:stCondLst>
                                  <p:childTnLst>
                                    <p:set>
                                      <p:cBhvr>
                                        <p:cTn id="39" dur="1" fill="hold">
                                          <p:stCondLst>
                                            <p:cond delay="0"/>
                                          </p:stCondLst>
                                        </p:cTn>
                                        <p:tgtEl>
                                          <p:spTgt spid="6"/>
                                        </p:tgtEl>
                                        <p:attrNameLst>
                                          <p:attrName>style.visibility</p:attrName>
                                        </p:attrNameLst>
                                      </p:cBhvr>
                                      <p:to>
                                        <p:strVal val="visible"/>
                                      </p:to>
                                    </p:set>
                                  </p:childTnLst>
                                </p:cTn>
                              </p:par>
                            </p:childTnLst>
                          </p:cTn>
                        </p:par>
                        <p:par>
                          <p:cTn id="40" fill="hold">
                            <p:stCondLst>
                              <p:cond delay="15500"/>
                            </p:stCondLst>
                            <p:childTnLst>
                              <p:par>
                                <p:cTn id="41" presetID="10" presetClass="entr" presetSubtype="0" fill="hold" grpId="0" nodeType="afterEffect">
                                  <p:stCondLst>
                                    <p:cond delay="200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18000"/>
                            </p:stCondLst>
                            <p:childTnLst>
                              <p:par>
                                <p:cTn id="45" presetID="10" presetClass="entr" presetSubtype="0" fill="hold" nodeType="afterEffect">
                                  <p:stCondLst>
                                    <p:cond delay="50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par>
                          <p:cTn id="48" fill="hold">
                            <p:stCondLst>
                              <p:cond delay="23500"/>
                            </p:stCondLst>
                            <p:childTnLst>
                              <p:par>
                                <p:cTn id="49" presetID="10" presetClass="exit" presetSubtype="0" fill="hold" grpId="1" nodeType="afterEffect">
                                  <p:stCondLst>
                                    <p:cond delay="2000"/>
                                  </p:stCondLst>
                                  <p:childTnLst>
                                    <p:animEffect transition="out" filter="fade">
                                      <p:cBhvr>
                                        <p:cTn id="50" dur="500"/>
                                        <p:tgtEl>
                                          <p:spTgt spid="12"/>
                                        </p:tgtEl>
                                      </p:cBhvr>
                                    </p:animEffect>
                                    <p:set>
                                      <p:cBhvr>
                                        <p:cTn id="51" dur="1" fill="hold">
                                          <p:stCondLst>
                                            <p:cond delay="499"/>
                                          </p:stCondLst>
                                        </p:cTn>
                                        <p:tgtEl>
                                          <p:spTgt spid="12"/>
                                        </p:tgtEl>
                                        <p:attrNameLst>
                                          <p:attrName>style.visibility</p:attrName>
                                        </p:attrNameLst>
                                      </p:cBhvr>
                                      <p:to>
                                        <p:strVal val="hidden"/>
                                      </p:to>
                                    </p:set>
                                  </p:childTnLst>
                                </p:cTn>
                              </p:par>
                            </p:childTnLst>
                          </p:cTn>
                        </p:par>
                        <p:par>
                          <p:cTn id="52" fill="hold">
                            <p:stCondLst>
                              <p:cond delay="26000"/>
                            </p:stCondLst>
                            <p:childTnLst>
                              <p:par>
                                <p:cTn id="53" presetID="10" presetClass="exit" presetSubtype="0" fill="hold" grpId="1" nodeType="afterEffect">
                                  <p:stCondLst>
                                    <p:cond delay="200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childTnLst>
                          </p:cTn>
                        </p:par>
                        <p:par>
                          <p:cTn id="56" fill="hold">
                            <p:stCondLst>
                              <p:cond delay="28500"/>
                            </p:stCondLst>
                            <p:childTnLst>
                              <p:par>
                                <p:cTn id="57" presetID="10" presetClass="entr" presetSubtype="0" fill="hold" grpId="0" nodeType="afterEffect">
                                  <p:stCondLst>
                                    <p:cond delay="250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childTnLst>
                          </p:cTn>
                        </p:par>
                        <p:par>
                          <p:cTn id="60" fill="hold">
                            <p:stCondLst>
                              <p:cond delay="31500"/>
                            </p:stCondLst>
                            <p:childTnLst>
                              <p:par>
                                <p:cTn id="61" presetID="10" presetClass="entr" presetSubtype="0" fill="hold" nodeType="afterEffect">
                                  <p:stCondLst>
                                    <p:cond delay="100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childTnLst>
                          </p:cTn>
                        </p:par>
                        <p:par>
                          <p:cTn id="64" fill="hold">
                            <p:stCondLst>
                              <p:cond delay="33000"/>
                            </p:stCondLst>
                            <p:childTnLst>
                              <p:par>
                                <p:cTn id="65" presetID="10" presetClass="entr" presetSubtype="0" fill="hold" nodeType="afterEffect">
                                  <p:stCondLst>
                                    <p:cond delay="50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par>
                          <p:cTn id="68" fill="hold">
                            <p:stCondLst>
                              <p:cond delay="34000"/>
                            </p:stCondLst>
                            <p:childTnLst>
                              <p:par>
                                <p:cTn id="69" presetID="10" presetClass="entr" presetSubtype="0" fill="hold" nodeType="afterEffect">
                                  <p:stCondLst>
                                    <p:cond delay="500"/>
                                  </p:stCondLst>
                                  <p:childTnLst>
                                    <p:set>
                                      <p:cBhvr>
                                        <p:cTn id="70" dur="1" fill="hold">
                                          <p:stCondLst>
                                            <p:cond delay="0"/>
                                          </p:stCondLst>
                                        </p:cTn>
                                        <p:tgtEl>
                                          <p:spTgt spid="9"/>
                                        </p:tgtEl>
                                        <p:attrNameLst>
                                          <p:attrName>style.visibility</p:attrName>
                                        </p:attrNameLst>
                                      </p:cBhvr>
                                      <p:to>
                                        <p:strVal val="visible"/>
                                      </p:to>
                                    </p:set>
                                    <p:animEffect transition="in" filter="fade">
                                      <p:cBhvr>
                                        <p:cTn id="71" dur="500"/>
                                        <p:tgtEl>
                                          <p:spTgt spid="9"/>
                                        </p:tgtEl>
                                      </p:cBhvr>
                                    </p:animEffect>
                                  </p:childTnLst>
                                </p:cTn>
                              </p:par>
                            </p:childTnLst>
                          </p:cTn>
                        </p:par>
                        <p:par>
                          <p:cTn id="72" fill="hold">
                            <p:stCondLst>
                              <p:cond delay="35000"/>
                            </p:stCondLst>
                            <p:childTnLst>
                              <p:par>
                                <p:cTn id="73" presetID="10" presetClass="exit" presetSubtype="0" fill="hold" grpId="1" nodeType="afterEffect">
                                  <p:stCondLst>
                                    <p:cond delay="2500"/>
                                  </p:stCondLst>
                                  <p:childTnLst>
                                    <p:animEffect transition="out" filter="fade">
                                      <p:cBhvr>
                                        <p:cTn id="74" dur="500"/>
                                        <p:tgtEl>
                                          <p:spTgt spid="14"/>
                                        </p:tgtEl>
                                      </p:cBhvr>
                                    </p:animEffect>
                                    <p:set>
                                      <p:cBhvr>
                                        <p:cTn id="75" dur="1" fill="hold">
                                          <p:stCondLst>
                                            <p:cond delay="499"/>
                                          </p:stCondLst>
                                        </p:cTn>
                                        <p:tgtEl>
                                          <p:spTgt spid="14"/>
                                        </p:tgtEl>
                                        <p:attrNameLst>
                                          <p:attrName>style.visibility</p:attrName>
                                        </p:attrNameLst>
                                      </p:cBhvr>
                                      <p:to>
                                        <p:strVal val="hidden"/>
                                      </p:to>
                                    </p:set>
                                  </p:childTnLst>
                                </p:cTn>
                              </p:par>
                            </p:childTnLst>
                          </p:cTn>
                        </p:par>
                        <p:par>
                          <p:cTn id="76" fill="hold">
                            <p:stCondLst>
                              <p:cond delay="38000"/>
                            </p:stCondLst>
                            <p:childTnLst>
                              <p:par>
                                <p:cTn id="77" presetID="10" presetClass="entr" presetSubtype="0" fill="hold" grpId="0" nodeType="afterEffect">
                                  <p:stCondLst>
                                    <p:cond delay="250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500"/>
                                        <p:tgtEl>
                                          <p:spTgt spid="15"/>
                                        </p:tgtEl>
                                      </p:cBhvr>
                                    </p:animEffect>
                                  </p:childTnLst>
                                </p:cTn>
                              </p:par>
                            </p:childTnLst>
                          </p:cTn>
                        </p:par>
                        <p:par>
                          <p:cTn id="80" fill="hold">
                            <p:stCondLst>
                              <p:cond delay="41000"/>
                            </p:stCondLst>
                            <p:childTnLst>
                              <p:par>
                                <p:cTn id="81" presetID="10" presetClass="entr" presetSubtype="0" fill="hold" nodeType="afterEffect">
                                  <p:stCondLst>
                                    <p:cond delay="200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par>
                          <p:cTn id="84" fill="hold">
                            <p:stCondLst>
                              <p:cond delay="43500"/>
                            </p:stCondLst>
                            <p:childTnLst>
                              <p:par>
                                <p:cTn id="85" presetID="10" presetClass="entr" presetSubtype="0" fill="hold" nodeType="afterEffect">
                                  <p:stCondLst>
                                    <p:cond delay="50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500"/>
                                        <p:tgtEl>
                                          <p:spTgt spid="17"/>
                                        </p:tgtEl>
                                      </p:cBhvr>
                                    </p:animEffect>
                                  </p:childTnLst>
                                </p:cTn>
                              </p:par>
                            </p:childTnLst>
                          </p:cTn>
                        </p:par>
                        <p:par>
                          <p:cTn id="88" fill="hold">
                            <p:stCondLst>
                              <p:cond delay="44500"/>
                            </p:stCondLst>
                            <p:childTnLst>
                              <p:par>
                                <p:cTn id="89" presetID="10" presetClass="exit" presetSubtype="0" fill="hold" grpId="1" nodeType="afterEffect">
                                  <p:stCondLst>
                                    <p:cond delay="2000"/>
                                  </p:stCondLst>
                                  <p:childTnLst>
                                    <p:animEffect transition="out" filter="fade">
                                      <p:cBhvr>
                                        <p:cTn id="90" dur="500"/>
                                        <p:tgtEl>
                                          <p:spTgt spid="15"/>
                                        </p:tgtEl>
                                      </p:cBhvr>
                                    </p:animEffect>
                                    <p:set>
                                      <p:cBhvr>
                                        <p:cTn id="91" dur="1" fill="hold">
                                          <p:stCondLst>
                                            <p:cond delay="499"/>
                                          </p:stCondLst>
                                        </p:cTn>
                                        <p:tgtEl>
                                          <p:spTgt spid="15"/>
                                        </p:tgtEl>
                                        <p:attrNameLst>
                                          <p:attrName>style.visibility</p:attrName>
                                        </p:attrNameLst>
                                      </p:cBhvr>
                                      <p:to>
                                        <p:strVal val="hidden"/>
                                      </p:to>
                                    </p:set>
                                  </p:childTnLst>
                                </p:cTn>
                              </p:par>
                            </p:childTnLst>
                          </p:cTn>
                        </p:par>
                        <p:par>
                          <p:cTn id="92" fill="hold">
                            <p:stCondLst>
                              <p:cond delay="47000"/>
                            </p:stCondLst>
                            <p:childTnLst>
                              <p:par>
                                <p:cTn id="93" presetID="10" presetClass="entr" presetSubtype="0" fill="hold" grpId="0" nodeType="afterEffect">
                                  <p:stCondLst>
                                    <p:cond delay="2500"/>
                                  </p:stCondLst>
                                  <p:childTnLst>
                                    <p:set>
                                      <p:cBhvr>
                                        <p:cTn id="94" dur="1" fill="hold">
                                          <p:stCondLst>
                                            <p:cond delay="0"/>
                                          </p:stCondLst>
                                        </p:cTn>
                                        <p:tgtEl>
                                          <p:spTgt spid="19"/>
                                        </p:tgtEl>
                                        <p:attrNameLst>
                                          <p:attrName>style.visibility</p:attrName>
                                        </p:attrNameLst>
                                      </p:cBhvr>
                                      <p:to>
                                        <p:strVal val="visible"/>
                                      </p:to>
                                    </p:set>
                                    <p:animEffect transition="in" filter="fade">
                                      <p:cBhvr>
                                        <p:cTn id="95" dur="500"/>
                                        <p:tgtEl>
                                          <p:spTgt spid="19"/>
                                        </p:tgtEl>
                                      </p:cBhvr>
                                    </p:animEffect>
                                  </p:childTnLst>
                                </p:cTn>
                              </p:par>
                            </p:childTnLst>
                          </p:cTn>
                        </p:par>
                        <p:par>
                          <p:cTn id="96" fill="hold">
                            <p:stCondLst>
                              <p:cond delay="50000"/>
                            </p:stCondLst>
                            <p:childTnLst>
                              <p:par>
                                <p:cTn id="97" presetID="21" presetClass="entr" presetSubtype="1" fill="hold" nodeType="afterEffect">
                                  <p:stCondLst>
                                    <p:cond delay="2000"/>
                                  </p:stCondLst>
                                  <p:childTnLst>
                                    <p:set>
                                      <p:cBhvr>
                                        <p:cTn id="98" dur="1" fill="hold">
                                          <p:stCondLst>
                                            <p:cond delay="0"/>
                                          </p:stCondLst>
                                        </p:cTn>
                                        <p:tgtEl>
                                          <p:spTgt spid="21"/>
                                        </p:tgtEl>
                                        <p:attrNameLst>
                                          <p:attrName>style.visibility</p:attrName>
                                        </p:attrNameLst>
                                      </p:cBhvr>
                                      <p:to>
                                        <p:strVal val="visible"/>
                                      </p:to>
                                    </p:set>
                                    <p:animEffect transition="in" filter="wheel(1)">
                                      <p:cBhvr>
                                        <p:cTn id="99" dur="2000"/>
                                        <p:tgtEl>
                                          <p:spTgt spid="21"/>
                                        </p:tgtEl>
                                      </p:cBhvr>
                                    </p:animEffect>
                                  </p:childTnLst>
                                </p:cTn>
                              </p:par>
                            </p:childTnLst>
                          </p:cTn>
                        </p:par>
                        <p:par>
                          <p:cTn id="100" fill="hold">
                            <p:stCondLst>
                              <p:cond delay="54000"/>
                            </p:stCondLst>
                            <p:childTnLst>
                              <p:par>
                                <p:cTn id="101" presetID="10" presetClass="exit" presetSubtype="0" fill="hold" grpId="1" nodeType="afterEffect">
                                  <p:stCondLst>
                                    <p:cond delay="2000"/>
                                  </p:stCondLst>
                                  <p:childTnLst>
                                    <p:animEffect transition="out" filter="fade">
                                      <p:cBhvr>
                                        <p:cTn id="102" dur="500"/>
                                        <p:tgtEl>
                                          <p:spTgt spid="19"/>
                                        </p:tgtEl>
                                      </p:cBhvr>
                                    </p:animEffect>
                                    <p:set>
                                      <p:cBhvr>
                                        <p:cTn id="103" dur="1" fill="hold">
                                          <p:stCondLst>
                                            <p:cond delay="499"/>
                                          </p:stCondLst>
                                        </p:cTn>
                                        <p:tgtEl>
                                          <p:spTgt spid="19"/>
                                        </p:tgtEl>
                                        <p:attrNameLst>
                                          <p:attrName>style.visibility</p:attrName>
                                        </p:attrNameLst>
                                      </p:cBhvr>
                                      <p:to>
                                        <p:strVal val="hidden"/>
                                      </p:to>
                                    </p:set>
                                  </p:childTnLst>
                                </p:cTn>
                              </p:par>
                            </p:childTnLst>
                          </p:cTn>
                        </p:par>
                        <p:par>
                          <p:cTn id="104" fill="hold">
                            <p:stCondLst>
                              <p:cond delay="56500"/>
                            </p:stCondLst>
                            <p:childTnLst>
                              <p:par>
                                <p:cTn id="105" presetID="10" presetClass="entr" presetSubtype="0" fill="hold" grpId="0" nodeType="afterEffect">
                                  <p:stCondLst>
                                    <p:cond delay="200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500"/>
                                        <p:tgtEl>
                                          <p:spTgt spid="20"/>
                                        </p:tgtEl>
                                      </p:cBhvr>
                                    </p:animEffect>
                                  </p:childTnLst>
                                </p:cTn>
                              </p:par>
                            </p:childTnLst>
                          </p:cTn>
                        </p:par>
                        <p:par>
                          <p:cTn id="108" fill="hold">
                            <p:stCondLst>
                              <p:cond delay="59000"/>
                            </p:stCondLst>
                            <p:childTnLst>
                              <p:par>
                                <p:cTn id="109" presetID="10" presetClass="entr" presetSubtype="0" fill="hold" nodeType="afterEffect">
                                  <p:stCondLst>
                                    <p:cond delay="3000"/>
                                  </p:stCondLst>
                                  <p:childTnLst>
                                    <p:set>
                                      <p:cBhvr>
                                        <p:cTn id="110" dur="1" fill="hold">
                                          <p:stCondLst>
                                            <p:cond delay="0"/>
                                          </p:stCondLst>
                                        </p:cTn>
                                        <p:tgtEl>
                                          <p:spTgt spid="16"/>
                                        </p:tgtEl>
                                        <p:attrNameLst>
                                          <p:attrName>style.visibility</p:attrName>
                                        </p:attrNameLst>
                                      </p:cBhvr>
                                      <p:to>
                                        <p:strVal val="visible"/>
                                      </p:to>
                                    </p:set>
                                    <p:animEffect transition="in" filter="fade">
                                      <p:cBhvr>
                                        <p:cTn id="111" dur="500"/>
                                        <p:tgtEl>
                                          <p:spTgt spid="16"/>
                                        </p:tgtEl>
                                      </p:cBhvr>
                                    </p:animEffect>
                                  </p:childTnLst>
                                </p:cTn>
                              </p:par>
                            </p:childTnLst>
                          </p:cTn>
                        </p:par>
                        <p:par>
                          <p:cTn id="112" fill="hold">
                            <p:stCondLst>
                              <p:cond delay="62500"/>
                            </p:stCondLst>
                            <p:childTnLst>
                              <p:par>
                                <p:cTn id="113" presetID="10" presetClass="exit" presetSubtype="0" fill="hold" grpId="1" nodeType="afterEffect">
                                  <p:stCondLst>
                                    <p:cond delay="3000"/>
                                  </p:stCondLst>
                                  <p:childTnLst>
                                    <p:animEffect transition="out" filter="fade">
                                      <p:cBhvr>
                                        <p:cTn id="114" dur="500"/>
                                        <p:tgtEl>
                                          <p:spTgt spid="20"/>
                                        </p:tgtEl>
                                      </p:cBhvr>
                                    </p:animEffect>
                                    <p:set>
                                      <p:cBhvr>
                                        <p:cTn id="115" dur="1" fill="hold">
                                          <p:stCondLst>
                                            <p:cond delay="499"/>
                                          </p:stCondLst>
                                        </p:cTn>
                                        <p:tgtEl>
                                          <p:spTgt spid="20"/>
                                        </p:tgtEl>
                                        <p:attrNameLst>
                                          <p:attrName>style.visibility</p:attrName>
                                        </p:attrNameLst>
                                      </p:cBhvr>
                                      <p:to>
                                        <p:strVal val="hidden"/>
                                      </p:to>
                                    </p:set>
                                  </p:childTnLst>
                                </p:cTn>
                              </p:par>
                            </p:childTnLst>
                          </p:cTn>
                        </p:par>
                        <p:par>
                          <p:cTn id="116" fill="hold">
                            <p:stCondLst>
                              <p:cond delay="66000"/>
                            </p:stCondLst>
                            <p:childTnLst>
                              <p:par>
                                <p:cTn id="117" presetID="10" presetClass="entr" presetSubtype="0" fill="hold" grpId="0" nodeType="afterEffect">
                                  <p:stCondLst>
                                    <p:cond delay="2000"/>
                                  </p:stCondLst>
                                  <p:childTnLst>
                                    <p:set>
                                      <p:cBhvr>
                                        <p:cTn id="118" dur="1" fill="hold">
                                          <p:stCondLst>
                                            <p:cond delay="0"/>
                                          </p:stCondLst>
                                        </p:cTn>
                                        <p:tgtEl>
                                          <p:spTgt spid="22"/>
                                        </p:tgtEl>
                                        <p:attrNameLst>
                                          <p:attrName>style.visibility</p:attrName>
                                        </p:attrNameLst>
                                      </p:cBhvr>
                                      <p:to>
                                        <p:strVal val="visible"/>
                                      </p:to>
                                    </p:set>
                                    <p:animEffect transition="in" filter="fade">
                                      <p:cBhvr>
                                        <p:cTn id="119" dur="500"/>
                                        <p:tgtEl>
                                          <p:spTgt spid="22"/>
                                        </p:tgtEl>
                                      </p:cBhvr>
                                    </p:animEffect>
                                  </p:childTnLst>
                                </p:cTn>
                              </p:par>
                            </p:childTnLst>
                          </p:cTn>
                        </p:par>
                        <p:par>
                          <p:cTn id="120" fill="hold">
                            <p:stCondLst>
                              <p:cond delay="68500"/>
                            </p:stCondLst>
                            <p:childTnLst>
                              <p:par>
                                <p:cTn id="121" presetID="10" presetClass="exit" presetSubtype="0" fill="hold" grpId="1" nodeType="afterEffect">
                                  <p:stCondLst>
                                    <p:cond delay="3500"/>
                                  </p:stCondLst>
                                  <p:childTnLst>
                                    <p:animEffect transition="out" filter="fade">
                                      <p:cBhvr>
                                        <p:cTn id="122" dur="3000"/>
                                        <p:tgtEl>
                                          <p:spTgt spid="22"/>
                                        </p:tgtEl>
                                      </p:cBhvr>
                                    </p:animEffect>
                                    <p:set>
                                      <p:cBhvr>
                                        <p:cTn id="123" dur="1" fill="hold">
                                          <p:stCondLst>
                                            <p:cond delay="29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 grpId="0" animBg="1"/>
      <p:bldP spid="4" grpId="1" animBg="1"/>
      <p:bldP spid="11" grpId="0" animBg="1"/>
      <p:bldP spid="11" grpId="1" animBg="1"/>
      <p:bldP spid="12" grpId="0" animBg="1"/>
      <p:bldP spid="12" grpId="1" animBg="1"/>
      <p:bldP spid="14" grpId="0" animBg="1"/>
      <p:bldP spid="14" grpId="1" animBg="1"/>
      <p:bldP spid="15" grpId="0" animBg="1"/>
      <p:bldP spid="15" grpId="1" animBg="1"/>
      <p:bldP spid="19" grpId="0" animBg="1"/>
      <p:bldP spid="19" grpId="1" animBg="1"/>
      <p:bldP spid="20" grpId="0" animBg="1"/>
      <p:bldP spid="20" grpId="1" animBg="1"/>
      <p:bldP spid="22" grpId="0" animBg="1"/>
      <p:bldP spid="2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006500" y="2502460"/>
            <a:ext cx="22044000" cy="3349650"/>
          </a:xfrm>
        </p:spPr>
        <p:txBody>
          <a:bodyPr>
            <a:normAutofit lnSpcReduction="10000"/>
          </a:bodyPr>
          <a:lstStyle/>
          <a:p>
            <a:r>
              <a:rPr lang="fr-FR" dirty="0" smtClean="0"/>
              <a:t>Coté </a:t>
            </a:r>
            <a:r>
              <a:rPr lang="fr-FR" dirty="0" err="1" smtClean="0"/>
              <a:t>DevBooster</a:t>
            </a:r>
            <a:r>
              <a:rPr lang="fr-FR" dirty="0" smtClean="0"/>
              <a:t>, il </a:t>
            </a:r>
            <a:r>
              <a:rPr lang="fr-FR" dirty="0"/>
              <a:t>existe de la documentation spécifique pour l’environnement </a:t>
            </a:r>
            <a:r>
              <a:rPr lang="fr-FR" dirty="0" smtClean="0"/>
              <a:t>internet : </a:t>
            </a:r>
            <a:endParaRPr lang="fr-FR" dirty="0"/>
          </a:p>
          <a:p>
            <a:r>
              <a:rPr lang="fr-FR" dirty="0"/>
              <a:t>La doc à lire en premier : </a:t>
            </a:r>
            <a:r>
              <a:rPr lang="fr-FR" dirty="0">
                <a:hlinkClick r:id="rId2"/>
              </a:rPr>
              <a:t>Intégration à la web </a:t>
            </a:r>
            <a:r>
              <a:rPr lang="fr-FR" dirty="0" smtClean="0">
                <a:hlinkClick r:id="rId2"/>
              </a:rPr>
              <a:t>inclusion</a:t>
            </a:r>
            <a:endParaRPr lang="fr-FR" dirty="0"/>
          </a:p>
          <a:p>
            <a:r>
              <a:rPr lang="fr-FR" dirty="0" smtClean="0"/>
              <a:t>- Attention </a:t>
            </a:r>
            <a:r>
              <a:rPr lang="fr-FR" dirty="0"/>
              <a:t>à la disponibilité des « import MEF » : </a:t>
            </a:r>
            <a:r>
              <a:rPr lang="fr-FR" dirty="0">
                <a:hlinkClick r:id="rId3"/>
              </a:rPr>
              <a:t>Objets disponibles par mode d'</a:t>
            </a:r>
            <a:r>
              <a:rPr lang="fr-FR" dirty="0" err="1">
                <a:hlinkClick r:id="rId3"/>
              </a:rPr>
              <a:t>execution</a:t>
            </a:r>
            <a:r>
              <a:rPr lang="fr-FR" dirty="0">
                <a:hlinkClick r:id="rId3"/>
              </a:rPr>
              <a:t> </a:t>
            </a:r>
            <a:r>
              <a:rPr lang="fr-FR" dirty="0" err="1">
                <a:hlinkClick r:id="rId3"/>
              </a:rPr>
              <a:t>DevBooster</a:t>
            </a:r>
            <a:r>
              <a:rPr lang="fr-FR" dirty="0">
                <a:hlinkClick r:id="rId3"/>
              </a:rPr>
              <a:t> </a:t>
            </a:r>
            <a:endParaRPr lang="fr-FR" dirty="0"/>
          </a:p>
          <a:p>
            <a:r>
              <a:rPr lang="fr-FR" dirty="0" smtClean="0"/>
              <a:t>- Pour </a:t>
            </a:r>
            <a:r>
              <a:rPr lang="fr-FR" dirty="0"/>
              <a:t>la mise en place de </a:t>
            </a:r>
            <a:r>
              <a:rPr lang="fr-FR" dirty="0">
                <a:hlinkClick r:id="rId4"/>
              </a:rPr>
              <a:t>web-inclusion multiples</a:t>
            </a:r>
            <a:r>
              <a:rPr lang="fr-FR" dirty="0"/>
              <a:t> :</a:t>
            </a:r>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19</a:t>
            </a:fld>
            <a:endParaRPr lang="fr-FR" dirty="0"/>
          </a:p>
        </p:txBody>
      </p:sp>
      <p:pic>
        <p:nvPicPr>
          <p:cNvPr id="6" name="Image 5"/>
          <p:cNvPicPr>
            <a:picLocks noChangeAspect="1"/>
          </p:cNvPicPr>
          <p:nvPr/>
        </p:nvPicPr>
        <p:blipFill>
          <a:blip r:embed="rId5"/>
          <a:stretch>
            <a:fillRect/>
          </a:stretch>
        </p:blipFill>
        <p:spPr>
          <a:xfrm>
            <a:off x="1907183" y="5793838"/>
            <a:ext cx="19050865" cy="7022162"/>
          </a:xfrm>
          <a:prstGeom prst="rect">
            <a:avLst/>
          </a:prstGeom>
        </p:spPr>
      </p:pic>
      <p:sp>
        <p:nvSpPr>
          <p:cNvPr id="7" name="Espace réservé du texte 1"/>
          <p:cNvSpPr txBox="1">
            <a:spLocks/>
          </p:cNvSpPr>
          <p:nvPr/>
        </p:nvSpPr>
        <p:spPr>
          <a:xfrm>
            <a:off x="0" y="12816000"/>
            <a:ext cx="24384000" cy="900000"/>
          </a:xfrm>
          <a:prstGeom prst="rect">
            <a:avLst/>
          </a:prstGeom>
        </p:spPr>
        <p:txBody>
          <a:bodyPr vert="horz" lIns="91440" tIns="45720" rIns="91440" bIns="45720" rtlCol="0">
            <a:normAutofit/>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pPr algn="ctr"/>
            <a:r>
              <a:rPr lang="fr-FR" dirty="0" smtClean="0"/>
              <a:t>Pour toutes questions, n’hésitez pas à contacter votre </a:t>
            </a:r>
            <a:r>
              <a:rPr lang="fr-FR" dirty="0" smtClean="0">
                <a:hlinkClick r:id="rId6"/>
              </a:rPr>
              <a:t>i-micro</a:t>
            </a:r>
            <a:r>
              <a:rPr lang="fr-FR" dirty="0" smtClean="0"/>
              <a:t>  </a:t>
            </a:r>
            <a:endParaRPr lang="fr-FR" dirty="0"/>
          </a:p>
        </p:txBody>
      </p:sp>
      <p:sp>
        <p:nvSpPr>
          <p:cNvPr id="8" name="Espace réservé du texte 1"/>
          <p:cNvSpPr txBox="1">
            <a:spLocks/>
          </p:cNvSpPr>
          <p:nvPr/>
        </p:nvSpPr>
        <p:spPr>
          <a:xfrm>
            <a:off x="1578000" y="1212960"/>
            <a:ext cx="8340192" cy="1243584"/>
          </a:xfrm>
          <a:prstGeom prst="rect">
            <a:avLst/>
          </a:prstGeom>
        </p:spPr>
        <p:txBody>
          <a:bodyPr vert="horz" lIns="91440" tIns="45720" rIns="91440" bIns="45720" rtlCol="0">
            <a:normAutofit fontScale="77500" lnSpcReduction="20000"/>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pPr marL="742950" indent="-742950">
              <a:buFont typeface="+mj-lt"/>
              <a:buAutoNum type="arabicPeriod"/>
            </a:pPr>
            <a:endParaRPr lang="fr-FR" dirty="0" smtClean="0"/>
          </a:p>
          <a:p>
            <a:pPr marL="1920856" lvl="1" indent="-1143000">
              <a:buFont typeface="+mj-lt"/>
              <a:buAutoNum type="arabicPeriod" startAt="4"/>
            </a:pPr>
            <a:r>
              <a:rPr lang="fr-FR" sz="6100" dirty="0" smtClean="0"/>
              <a:t>WebInclusion</a:t>
            </a:r>
            <a:endParaRPr lang="fr-FR" sz="6100" dirty="0"/>
          </a:p>
        </p:txBody>
      </p:sp>
      <p:sp>
        <p:nvSpPr>
          <p:cNvPr id="9" name="Titre 2"/>
          <p:cNvSpPr txBox="1">
            <a:spLocks/>
          </p:cNvSpPr>
          <p:nvPr/>
        </p:nvSpPr>
        <p:spPr>
          <a:xfrm>
            <a:off x="1578000" y="-31632"/>
            <a:ext cx="21816000" cy="2160000"/>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2"/>
            </a:pPr>
            <a:r>
              <a:rPr lang="fr-FR" dirty="0" smtClean="0"/>
              <a:t>Introduction</a:t>
            </a:r>
            <a:endParaRPr lang="fr-FR" dirty="0"/>
          </a:p>
        </p:txBody>
      </p:sp>
    </p:spTree>
    <p:extLst>
      <p:ext uri="{BB962C8B-B14F-4D97-AF65-F5344CB8AC3E}">
        <p14:creationId xmlns:p14="http://schemas.microsoft.com/office/powerpoint/2010/main" val="579463148"/>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Déroulement de la formation</a:t>
            </a:r>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2</a:t>
            </a:fld>
            <a:endParaRPr lang="fr-FR" dirty="0"/>
          </a:p>
        </p:txBody>
      </p:sp>
      <p:sp>
        <p:nvSpPr>
          <p:cNvPr id="6" name="Espace réservé du texte 1"/>
          <p:cNvSpPr>
            <a:spLocks noGrp="1"/>
          </p:cNvSpPr>
          <p:nvPr>
            <p:ph type="body" sz="quarter" idx="15"/>
          </p:nvPr>
        </p:nvSpPr>
        <p:spPr/>
        <p:txBody>
          <a:bodyPr>
            <a:normAutofit/>
          </a:bodyPr>
          <a:lstStyle/>
          <a:p>
            <a:pPr marL="742950" indent="-742950">
              <a:buFont typeface="+mj-lt"/>
              <a:buAutoNum type="arabicPeriod"/>
            </a:pPr>
            <a:r>
              <a:rPr lang="fr-FR" dirty="0" smtClean="0"/>
              <a:t>Objectif de cet e-learning</a:t>
            </a:r>
          </a:p>
          <a:p>
            <a:pPr marL="742950" indent="-742950">
              <a:buFont typeface="+mj-lt"/>
              <a:buAutoNum type="arabicPeriod"/>
            </a:pPr>
            <a:r>
              <a:rPr lang="fr-FR" dirty="0" smtClean="0"/>
              <a:t>Introduction</a:t>
            </a:r>
          </a:p>
          <a:p>
            <a:pPr marL="1520806" lvl="1" indent="-742950">
              <a:buFont typeface="+mj-lt"/>
              <a:buAutoNum type="arabicPeriod"/>
            </a:pPr>
            <a:r>
              <a:rPr lang="fr-FR" dirty="0" smtClean="0"/>
              <a:t>Les sites Internet</a:t>
            </a:r>
          </a:p>
          <a:p>
            <a:pPr marL="1520806" lvl="1" indent="-742950">
              <a:buFont typeface="+mj-lt"/>
              <a:buAutoNum type="arabicPeriod"/>
            </a:pPr>
            <a:r>
              <a:rPr lang="fr-FR" dirty="0" smtClean="0"/>
              <a:t>Le CMS </a:t>
            </a:r>
            <a:r>
              <a:rPr lang="fr-FR" dirty="0" err="1" smtClean="0"/>
              <a:t>SinBAD</a:t>
            </a:r>
            <a:endParaRPr lang="fr-FR" dirty="0" smtClean="0"/>
          </a:p>
          <a:p>
            <a:pPr marL="1520806" lvl="1" indent="-742950">
              <a:buFont typeface="+mj-lt"/>
              <a:buAutoNum type="arabicPeriod"/>
            </a:pPr>
            <a:r>
              <a:rPr lang="fr-FR" dirty="0" smtClean="0"/>
              <a:t>Application Internet</a:t>
            </a:r>
          </a:p>
          <a:p>
            <a:pPr marL="1520806" lvl="1" indent="-742950">
              <a:buFont typeface="+mj-lt"/>
              <a:buAutoNum type="arabicPeriod"/>
            </a:pPr>
            <a:r>
              <a:rPr lang="fr-FR" dirty="0" smtClean="0"/>
              <a:t>WebInclusion</a:t>
            </a:r>
          </a:p>
          <a:p>
            <a:pPr marL="742950" indent="-742950">
              <a:buFont typeface="+mj-lt"/>
              <a:buAutoNum type="arabicPeriod"/>
            </a:pPr>
            <a:r>
              <a:rPr lang="fr-FR" dirty="0" smtClean="0"/>
              <a:t>Droits d’accès à </a:t>
            </a:r>
            <a:r>
              <a:rPr lang="fr-FR" dirty="0" err="1" smtClean="0"/>
              <a:t>SinBAD</a:t>
            </a:r>
            <a:r>
              <a:rPr lang="fr-FR" dirty="0" smtClean="0"/>
              <a:t> (prérequis)</a:t>
            </a:r>
          </a:p>
          <a:p>
            <a:pPr marL="742950" indent="-742950">
              <a:buFont typeface="+mj-lt"/>
              <a:buAutoNum type="arabicPeriod"/>
            </a:pPr>
            <a:r>
              <a:rPr lang="fr-FR" dirty="0" smtClean="0"/>
              <a:t>Déclarer une application dans SNBAPP</a:t>
            </a:r>
          </a:p>
          <a:p>
            <a:pPr marL="742950" indent="-742950">
              <a:buFont typeface="+mj-lt"/>
              <a:buAutoNum type="arabicPeriod"/>
            </a:pPr>
            <a:r>
              <a:rPr lang="fr-FR" dirty="0" smtClean="0"/>
              <a:t>L’application doit contrôler son accès (prérequis)</a:t>
            </a:r>
          </a:p>
          <a:p>
            <a:pPr marL="742950" indent="-742950">
              <a:buFont typeface="+mj-lt"/>
              <a:buAutoNum type="arabicPeriod"/>
            </a:pPr>
            <a:r>
              <a:rPr lang="fr-FR" dirty="0" smtClean="0"/>
              <a:t>Procéder à la déclaration de pages dans </a:t>
            </a:r>
            <a:r>
              <a:rPr lang="fr-FR" dirty="0" err="1" smtClean="0"/>
              <a:t>SinBAD</a:t>
            </a:r>
            <a:endParaRPr lang="fr-FR" dirty="0" smtClean="0"/>
          </a:p>
          <a:p>
            <a:pPr marL="742950" indent="-742950">
              <a:buFont typeface="+mj-lt"/>
              <a:buAutoNum type="arabicPeriod"/>
            </a:pPr>
            <a:r>
              <a:rPr lang="fr-FR" dirty="0" smtClean="0"/>
              <a:t>Mise en recette des pages paramétrées</a:t>
            </a:r>
          </a:p>
          <a:p>
            <a:pPr marL="742950" indent="-742950">
              <a:buFont typeface="+mj-lt"/>
              <a:buAutoNum type="arabicPeriod"/>
            </a:pPr>
            <a:r>
              <a:rPr lang="fr-FR" dirty="0" smtClean="0"/>
              <a:t>Mise en production des pages paramétrées</a:t>
            </a:r>
          </a:p>
          <a:p>
            <a:pPr marL="742950" indent="-742950">
              <a:buFont typeface="+mj-lt"/>
              <a:buAutoNum type="arabicPeriod"/>
            </a:pPr>
            <a:r>
              <a:rPr lang="fr-FR" dirty="0" smtClean="0"/>
              <a:t>Annexe(s)</a:t>
            </a:r>
          </a:p>
        </p:txBody>
      </p:sp>
    </p:spTree>
    <p:extLst>
      <p:ext uri="{BB962C8B-B14F-4D97-AF65-F5344CB8AC3E}">
        <p14:creationId xmlns:p14="http://schemas.microsoft.com/office/powerpoint/2010/main" val="906887362"/>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425600" y="1944514"/>
            <a:ext cx="21816000" cy="1891200"/>
          </a:xfrm>
        </p:spPr>
        <p:txBody>
          <a:bodyPr>
            <a:normAutofit/>
          </a:bodyPr>
          <a:lstStyle/>
          <a:p>
            <a:r>
              <a:rPr lang="fr-FR" dirty="0" smtClean="0"/>
              <a:t>Afin de vérifier que vous accédez bien à </a:t>
            </a:r>
            <a:r>
              <a:rPr lang="fr-FR" dirty="0" err="1" smtClean="0"/>
              <a:t>SinBAD</a:t>
            </a:r>
            <a:r>
              <a:rPr lang="fr-FR" dirty="0" smtClean="0"/>
              <a:t> :</a:t>
            </a:r>
            <a:br>
              <a:rPr lang="fr-FR" dirty="0" smtClean="0"/>
            </a:br>
            <a:r>
              <a:rPr lang="fr-FR" dirty="0" smtClean="0"/>
              <a:t>mnémonique SINBAD dans la zone express</a:t>
            </a:r>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20</a:t>
            </a:fld>
            <a:endParaRPr lang="fr-FR" dirty="0"/>
          </a:p>
        </p:txBody>
      </p:sp>
      <p:pic>
        <p:nvPicPr>
          <p:cNvPr id="8" name="Image 7"/>
          <p:cNvPicPr>
            <a:picLocks noChangeAspect="1"/>
          </p:cNvPicPr>
          <p:nvPr/>
        </p:nvPicPr>
        <p:blipFill>
          <a:blip r:embed="rId3"/>
          <a:stretch>
            <a:fillRect/>
          </a:stretch>
        </p:blipFill>
        <p:spPr>
          <a:xfrm>
            <a:off x="2061444" y="4182600"/>
            <a:ext cx="4857545" cy="3344539"/>
          </a:xfrm>
          <a:prstGeom prst="rect">
            <a:avLst/>
          </a:prstGeom>
        </p:spPr>
      </p:pic>
      <p:pic>
        <p:nvPicPr>
          <p:cNvPr id="6" name="Image 5"/>
          <p:cNvPicPr>
            <a:picLocks noChangeAspect="1"/>
          </p:cNvPicPr>
          <p:nvPr/>
        </p:nvPicPr>
        <p:blipFill rotWithShape="1">
          <a:blip r:embed="rId4">
            <a:extLst>
              <a:ext uri="{28A0092B-C50C-407E-A947-70E740481C1C}">
                <a14:useLocalDpi xmlns:a14="http://schemas.microsoft.com/office/drawing/2010/main" val="0"/>
              </a:ext>
            </a:extLst>
          </a:blip>
          <a:srcRect t="9809" b="20755"/>
          <a:stretch/>
        </p:blipFill>
        <p:spPr>
          <a:xfrm>
            <a:off x="9306504" y="4591050"/>
            <a:ext cx="12345093" cy="4972138"/>
          </a:xfrm>
          <a:prstGeom prst="rect">
            <a:avLst/>
          </a:prstGeom>
          <a:ln>
            <a:noFill/>
          </a:ln>
          <a:effectLst>
            <a:outerShdw blurRad="292100" dist="139700" dir="2700000" algn="tl" rotWithShape="0">
              <a:srgbClr val="333333">
                <a:alpha val="65000"/>
              </a:srgbClr>
            </a:outerShdw>
          </a:effectLst>
        </p:spPr>
      </p:pic>
      <p:sp>
        <p:nvSpPr>
          <p:cNvPr id="9" name="Titre 2"/>
          <p:cNvSpPr txBox="1">
            <a:spLocks/>
          </p:cNvSpPr>
          <p:nvPr/>
        </p:nvSpPr>
        <p:spPr>
          <a:xfrm>
            <a:off x="1578000" y="-31632"/>
            <a:ext cx="21816000" cy="2160000"/>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3"/>
            </a:pPr>
            <a:r>
              <a:rPr lang="fr-FR" dirty="0" smtClean="0"/>
              <a:t>Droits d’accès à </a:t>
            </a:r>
            <a:r>
              <a:rPr lang="fr-FR" dirty="0" err="1" smtClean="0"/>
              <a:t>SinBAD</a:t>
            </a:r>
            <a:endParaRPr lang="fr-FR" dirty="0"/>
          </a:p>
        </p:txBody>
      </p:sp>
    </p:spTree>
    <p:extLst>
      <p:ext uri="{BB962C8B-B14F-4D97-AF65-F5344CB8AC3E}">
        <p14:creationId xmlns:p14="http://schemas.microsoft.com/office/powerpoint/2010/main" val="3696317237"/>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7"/>
          </p:nvPr>
        </p:nvSpPr>
        <p:spPr/>
        <p:txBody>
          <a:bodyPr/>
          <a:lstStyle/>
          <a:p>
            <a:fld id="{86CB4B4D-7CA3-9044-876B-883B54F8677D}" type="slidenum">
              <a:rPr lang="fr-FR" smtClean="0"/>
              <a:pPr/>
              <a:t>21</a:t>
            </a:fld>
            <a:endParaRPr lang="fr-FR" dirty="0"/>
          </a:p>
        </p:txBody>
      </p:sp>
      <p:pic>
        <p:nvPicPr>
          <p:cNvPr id="7" name="Image 6"/>
          <p:cNvPicPr>
            <a:picLocks noChangeAspect="1"/>
          </p:cNvPicPr>
          <p:nvPr/>
        </p:nvPicPr>
        <p:blipFill rotWithShape="1">
          <a:blip r:embed="rId3"/>
          <a:srcRect t="43371" r="58384" b="32320"/>
          <a:stretch/>
        </p:blipFill>
        <p:spPr>
          <a:xfrm>
            <a:off x="3362794" y="6574971"/>
            <a:ext cx="7973352" cy="2291708"/>
          </a:xfrm>
          <a:prstGeom prst="rect">
            <a:avLst/>
          </a:prstGeom>
        </p:spPr>
      </p:pic>
      <p:sp>
        <p:nvSpPr>
          <p:cNvPr id="9" name="Légende encadrée 1 8"/>
          <p:cNvSpPr/>
          <p:nvPr/>
        </p:nvSpPr>
        <p:spPr>
          <a:xfrm>
            <a:off x="12211200" y="7965869"/>
            <a:ext cx="3446414" cy="1290114"/>
          </a:xfrm>
          <a:prstGeom prst="borderCallout1">
            <a:avLst>
              <a:gd name="adj1" fmla="val 47860"/>
              <a:gd name="adj2" fmla="val -1672"/>
              <a:gd name="adj3" fmla="val -2148"/>
              <a:gd name="adj4" fmla="val -80110"/>
            </a:avLst>
          </a:prstGeom>
          <a:solidFill>
            <a:schemeClr val="bg1">
              <a:lumMod val="95000"/>
            </a:schemeClr>
          </a:solidFill>
          <a:ln w="12700" cap="flat" cmpd="sng">
            <a:solidFill>
              <a:schemeClr val="accent1"/>
            </a:solidFill>
            <a:miter lim="400000"/>
            <a:tailEnd type="triangle" w="lg" len="lg"/>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normAutofit fontScale="55000" lnSpcReduction="20000"/>
          </a:bodyPr>
          <a:lstStyle/>
          <a:p>
            <a:pPr algn="ctr"/>
            <a:r>
              <a:rPr lang="fr-FR" sz="3200" dirty="0" smtClean="0">
                <a:solidFill>
                  <a:schemeClr val="tx1"/>
                </a:solidFill>
                <a:latin typeface="Swis721 BT Roman" charset="0"/>
                <a:ea typeface="Swis721 BT Roman" charset="0"/>
                <a:cs typeface="Swis721 BT Roman" charset="0"/>
              </a:rPr>
              <a:t>Dans la demande SITW 017, l’utilisation d’un identifiant de référence permet de dupliquer les droits à l’identique</a:t>
            </a:r>
            <a:endParaRPr lang="fr-FR" sz="3200" dirty="0">
              <a:solidFill>
                <a:schemeClr val="tx1"/>
              </a:solidFill>
              <a:latin typeface="Swis721 BT Roman" charset="0"/>
              <a:ea typeface="Swis721 BT Roman" charset="0"/>
              <a:cs typeface="Swis721 BT Roman" charset="0"/>
            </a:endParaRPr>
          </a:p>
        </p:txBody>
      </p:sp>
      <p:sp>
        <p:nvSpPr>
          <p:cNvPr id="11" name="Espace réservé du texte 1"/>
          <p:cNvSpPr txBox="1">
            <a:spLocks/>
          </p:cNvSpPr>
          <p:nvPr/>
        </p:nvSpPr>
        <p:spPr>
          <a:xfrm>
            <a:off x="1303200" y="2786358"/>
            <a:ext cx="21816000" cy="6910092"/>
          </a:xfrm>
          <a:prstGeom prst="rect">
            <a:avLst/>
          </a:prstGeom>
        </p:spPr>
        <p:txBody>
          <a:bodyPr vert="horz" lIns="91440" tIns="45720" rIns="91440" bIns="45720" rtlCol="0">
            <a:normAutofit/>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r>
              <a:rPr lang="fr-FR" dirty="0" smtClean="0"/>
              <a:t>Vous pouvez demander les </a:t>
            </a:r>
            <a:r>
              <a:rPr lang="fr-FR" dirty="0"/>
              <a:t>habilitations </a:t>
            </a:r>
            <a:r>
              <a:rPr lang="fr-FR" dirty="0" smtClean="0"/>
              <a:t>nécessaires à </a:t>
            </a:r>
            <a:r>
              <a:rPr lang="fr-FR" dirty="0" err="1" smtClean="0"/>
              <a:t>SinBAD</a:t>
            </a:r>
            <a:r>
              <a:rPr lang="fr-FR" dirty="0" smtClean="0"/>
              <a:t> </a:t>
            </a:r>
            <a:r>
              <a:rPr lang="fr-FR" dirty="0"/>
              <a:t>via le SARA SITW017 (La ressource SAS CMSDG03G est nécessaire – </a:t>
            </a:r>
            <a:r>
              <a:rPr lang="fr-FR" dirty="0" smtClean="0"/>
              <a:t>normalement tous profil développeur doit l’avoir)</a:t>
            </a:r>
          </a:p>
          <a:p>
            <a:endParaRPr lang="fr-FR" b="1" dirty="0" smtClean="0"/>
          </a:p>
          <a:p>
            <a:endParaRPr lang="fr-FR" b="1" dirty="0"/>
          </a:p>
        </p:txBody>
      </p:sp>
      <p:sp>
        <p:nvSpPr>
          <p:cNvPr id="13" name="Titre 2"/>
          <p:cNvSpPr txBox="1">
            <a:spLocks/>
          </p:cNvSpPr>
          <p:nvPr/>
        </p:nvSpPr>
        <p:spPr>
          <a:xfrm>
            <a:off x="1578000" y="-31632"/>
            <a:ext cx="21816000" cy="2160000"/>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3"/>
            </a:pPr>
            <a:r>
              <a:rPr lang="fr-FR" dirty="0" smtClean="0"/>
              <a:t>Droits d’accès à </a:t>
            </a:r>
            <a:r>
              <a:rPr lang="fr-FR" dirty="0" err="1" smtClean="0"/>
              <a:t>SinBAD</a:t>
            </a:r>
            <a:endParaRPr lang="fr-FR" dirty="0"/>
          </a:p>
        </p:txBody>
      </p:sp>
    </p:spTree>
    <p:extLst>
      <p:ext uri="{BB962C8B-B14F-4D97-AF65-F5344CB8AC3E}">
        <p14:creationId xmlns:p14="http://schemas.microsoft.com/office/powerpoint/2010/main" val="1803286031"/>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425600" y="2465856"/>
            <a:ext cx="21816000" cy="10224000"/>
          </a:xfrm>
        </p:spPr>
        <p:txBody>
          <a:bodyPr>
            <a:normAutofit/>
          </a:bodyPr>
          <a:lstStyle/>
          <a:p>
            <a:r>
              <a:rPr lang="fr-FR" dirty="0" smtClean="0"/>
              <a:t>Initier votre application </a:t>
            </a:r>
            <a:r>
              <a:rPr lang="fr-FR" dirty="0" err="1" smtClean="0"/>
              <a:t>DevBooster</a:t>
            </a:r>
            <a:r>
              <a:rPr lang="fr-FR" dirty="0" smtClean="0"/>
              <a:t> </a:t>
            </a:r>
          </a:p>
          <a:p>
            <a:r>
              <a:rPr lang="fr-FR" sz="3500" i="1" dirty="0" smtClean="0"/>
              <a:t>[La création de l’application </a:t>
            </a:r>
            <a:r>
              <a:rPr lang="fr-FR" sz="3500" i="1" dirty="0" err="1" smtClean="0"/>
              <a:t>DevBooster</a:t>
            </a:r>
            <a:r>
              <a:rPr lang="fr-FR" sz="3500" i="1" dirty="0" smtClean="0"/>
              <a:t> ne fait pas partie du périmètre de cette formation, la slide </a:t>
            </a:r>
            <a:r>
              <a:rPr lang="fr-FR" sz="3500" i="1" dirty="0"/>
              <a:t>« Coté </a:t>
            </a:r>
            <a:r>
              <a:rPr lang="fr-FR" sz="3500" i="1" dirty="0" err="1"/>
              <a:t>DevBooster</a:t>
            </a:r>
            <a:r>
              <a:rPr lang="fr-FR" sz="3500" i="1" dirty="0"/>
              <a:t> » [2.4]  peut vous donner des pistes ]</a:t>
            </a:r>
          </a:p>
          <a:p>
            <a:endParaRPr lang="fr-FR" dirty="0"/>
          </a:p>
          <a:p>
            <a:r>
              <a:rPr lang="fr-FR" dirty="0" smtClean="0"/>
              <a:t>L’application </a:t>
            </a:r>
            <a:r>
              <a:rPr lang="fr-FR" dirty="0"/>
              <a:t>SNBAPP remplace dorénavant la section de paramétrage des applications de </a:t>
            </a:r>
            <a:r>
              <a:rPr lang="fr-FR" dirty="0" err="1" smtClean="0"/>
              <a:t>Sinbad</a:t>
            </a:r>
            <a:r>
              <a:rPr lang="fr-FR" dirty="0" smtClean="0"/>
              <a:t>.</a:t>
            </a:r>
          </a:p>
          <a:p>
            <a:r>
              <a:rPr lang="fr-FR" dirty="0"/>
              <a:t>Pour accéder à l’application, il est nécessaire d’avoir l’une des deux ressources suivantes :</a:t>
            </a:r>
          </a:p>
          <a:p>
            <a:r>
              <a:rPr lang="fr-FR" sz="3000" dirty="0" smtClean="0"/>
              <a:t>- CMSDG11G </a:t>
            </a:r>
            <a:r>
              <a:rPr lang="fr-FR" sz="3000" dirty="0"/>
              <a:t>: pour configurer ses applications et les publier jusqu’en recette</a:t>
            </a:r>
          </a:p>
          <a:p>
            <a:r>
              <a:rPr lang="fr-FR" sz="3000" dirty="0" smtClean="0"/>
              <a:t>- CMSDG12G </a:t>
            </a:r>
            <a:r>
              <a:rPr lang="fr-FR" sz="3000" dirty="0"/>
              <a:t>: pour configurer ses applications et les publier jusqu’en production</a:t>
            </a:r>
          </a:p>
          <a:p>
            <a:r>
              <a:rPr lang="fr-FR" dirty="0" smtClean="0"/>
              <a:t> </a:t>
            </a:r>
            <a:r>
              <a:rPr lang="fr-FR" dirty="0"/>
              <a:t>Tapez ensuite « SNBAPP » en zone express. </a:t>
            </a:r>
          </a:p>
          <a:p>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22</a:t>
            </a:fld>
            <a:endParaRPr lang="fr-FR" dirty="0"/>
          </a:p>
        </p:txBody>
      </p:sp>
      <p:sp>
        <p:nvSpPr>
          <p:cNvPr id="7" name="Titre 2"/>
          <p:cNvSpPr txBox="1">
            <a:spLocks/>
          </p:cNvSpPr>
          <p:nvPr/>
        </p:nvSpPr>
        <p:spPr>
          <a:xfrm>
            <a:off x="1578000" y="0"/>
            <a:ext cx="22806000" cy="2160000"/>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4"/>
            </a:pPr>
            <a:r>
              <a:rPr lang="fr-FR" dirty="0" smtClean="0"/>
              <a:t>Déclarer une application dans la bibliothèque des applications</a:t>
            </a:r>
            <a:endParaRPr lang="fr-FR" dirty="0"/>
          </a:p>
        </p:txBody>
      </p:sp>
      <p:pic>
        <p:nvPicPr>
          <p:cNvPr id="4" name="Image 3"/>
          <p:cNvPicPr>
            <a:picLocks noChangeAspect="1"/>
          </p:cNvPicPr>
          <p:nvPr/>
        </p:nvPicPr>
        <p:blipFill>
          <a:blip r:embed="rId2"/>
          <a:stretch>
            <a:fillRect/>
          </a:stretch>
        </p:blipFill>
        <p:spPr>
          <a:xfrm>
            <a:off x="4601158" y="9392191"/>
            <a:ext cx="14409524" cy="4323809"/>
          </a:xfrm>
          <a:prstGeom prst="rect">
            <a:avLst/>
          </a:prstGeom>
        </p:spPr>
      </p:pic>
    </p:spTree>
    <p:extLst>
      <p:ext uri="{BB962C8B-B14F-4D97-AF65-F5344CB8AC3E}">
        <p14:creationId xmlns:p14="http://schemas.microsoft.com/office/powerpoint/2010/main" val="3284272640"/>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425600" y="2169936"/>
            <a:ext cx="21816000" cy="10224000"/>
          </a:xfrm>
        </p:spPr>
        <p:txBody>
          <a:bodyPr/>
          <a:lstStyle/>
          <a:p>
            <a:r>
              <a:rPr lang="fr-FR" dirty="0" smtClean="0"/>
              <a:t>Pour déclarer votre application dans SNBAPP, une documentation est disponible : </a:t>
            </a:r>
          </a:p>
          <a:p>
            <a:endParaRPr lang="fr-FR" dirty="0" smtClean="0"/>
          </a:p>
          <a:p>
            <a:r>
              <a:rPr lang="fr-FR" dirty="0">
                <a:hlinkClick r:id="rId3"/>
              </a:rPr>
              <a:t>Document d'aide à la prise en main du nouvel outil de référentiel des applications </a:t>
            </a:r>
            <a:r>
              <a:rPr lang="fr-FR" dirty="0" err="1" smtClean="0">
                <a:hlinkClick r:id="rId3"/>
              </a:rPr>
              <a:t>Sinbad</a:t>
            </a:r>
            <a:r>
              <a:rPr lang="fr-FR" dirty="0" smtClean="0"/>
              <a:t> (</a:t>
            </a:r>
            <a:r>
              <a:rPr lang="fr-FR" dirty="0"/>
              <a:t>code objet : </a:t>
            </a:r>
            <a:r>
              <a:rPr lang="fr-FR" dirty="0" smtClean="0"/>
              <a:t>0990056836)</a:t>
            </a:r>
            <a:endParaRPr lang="fr-FR" dirty="0"/>
          </a:p>
          <a:p>
            <a:endParaRPr lang="fr-FR" dirty="0" smtClean="0"/>
          </a:p>
          <a:p>
            <a:endParaRPr lang="fr-FR" dirty="0"/>
          </a:p>
          <a:p>
            <a:endParaRPr lang="fr-FR" dirty="0" smtClean="0"/>
          </a:p>
          <a:p>
            <a:endParaRPr lang="fr-FR" dirty="0"/>
          </a:p>
          <a:p>
            <a:endParaRPr lang="fr-FR" dirty="0" smtClean="0"/>
          </a:p>
          <a:p>
            <a:endParaRPr lang="fr-FR" dirty="0" smtClean="0"/>
          </a:p>
          <a:p>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23</a:t>
            </a:fld>
            <a:endParaRPr lang="fr-FR" dirty="0"/>
          </a:p>
        </p:txBody>
      </p:sp>
      <p:sp>
        <p:nvSpPr>
          <p:cNvPr id="9" name="Titre 2"/>
          <p:cNvSpPr txBox="1">
            <a:spLocks/>
          </p:cNvSpPr>
          <p:nvPr/>
        </p:nvSpPr>
        <p:spPr>
          <a:xfrm>
            <a:off x="1578000" y="424428"/>
            <a:ext cx="22806000" cy="1521060"/>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4"/>
            </a:pPr>
            <a:r>
              <a:rPr lang="fr-FR" dirty="0" smtClean="0"/>
              <a:t>Déclarer une application dans la bibliothèque des applications</a:t>
            </a:r>
            <a:endParaRPr lang="fr-FR" dirty="0"/>
          </a:p>
        </p:txBody>
      </p:sp>
    </p:spTree>
    <p:extLst>
      <p:ext uri="{BB962C8B-B14F-4D97-AF65-F5344CB8AC3E}">
        <p14:creationId xmlns:p14="http://schemas.microsoft.com/office/powerpoint/2010/main" val="376607913"/>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à coins arrondis 16"/>
          <p:cNvSpPr/>
          <p:nvPr/>
        </p:nvSpPr>
        <p:spPr>
          <a:xfrm>
            <a:off x="32953" y="3904925"/>
            <a:ext cx="5508311" cy="9323089"/>
          </a:xfrm>
          <a:prstGeom prst="roundRect">
            <a:avLst/>
          </a:prstGeom>
          <a:solidFill>
            <a:schemeClr val="accent2">
              <a:lumMod val="20000"/>
              <a:lumOff val="80000"/>
            </a:schemeClr>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endParaRPr lang="fr-FR" sz="3200" dirty="0" err="1">
              <a:solidFill>
                <a:schemeClr val="bg1"/>
              </a:solidFill>
              <a:latin typeface="Swis721 BT Roman" charset="0"/>
              <a:ea typeface="Swis721 BT Roman" charset="0"/>
              <a:cs typeface="Swis721 BT Roman" charset="0"/>
            </a:endParaRPr>
          </a:p>
        </p:txBody>
      </p:sp>
      <p:sp>
        <p:nvSpPr>
          <p:cNvPr id="15" name="Rectangle à coins arrondis 14"/>
          <p:cNvSpPr/>
          <p:nvPr/>
        </p:nvSpPr>
        <p:spPr>
          <a:xfrm>
            <a:off x="13952841" y="5268392"/>
            <a:ext cx="8977450" cy="4910986"/>
          </a:xfrm>
          <a:prstGeom prst="roundRect">
            <a:avLst/>
          </a:prstGeom>
          <a:solidFill>
            <a:schemeClr val="accent2">
              <a:lumMod val="20000"/>
              <a:lumOff val="80000"/>
            </a:schemeClr>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endParaRPr lang="fr-FR" sz="3200" dirty="0" err="1">
              <a:solidFill>
                <a:schemeClr val="bg1"/>
              </a:solidFill>
              <a:latin typeface="Swis721 BT Roman" charset="0"/>
              <a:ea typeface="Swis721 BT Roman" charset="0"/>
              <a:cs typeface="Swis721 BT Roman" charset="0"/>
            </a:endParaRPr>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24</a:t>
            </a:fld>
            <a:endParaRPr lang="fr-FR" dirty="0"/>
          </a:p>
        </p:txBody>
      </p:sp>
      <p:sp>
        <p:nvSpPr>
          <p:cNvPr id="4" name="Rectangle à coins arrondis 3"/>
          <p:cNvSpPr/>
          <p:nvPr/>
        </p:nvSpPr>
        <p:spPr>
          <a:xfrm>
            <a:off x="16459010" y="6404766"/>
            <a:ext cx="3965112" cy="2627553"/>
          </a:xfrm>
          <a:prstGeom prst="round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r>
              <a:rPr lang="fr-FR" sz="3200" dirty="0" smtClean="0">
                <a:solidFill>
                  <a:schemeClr val="bg1"/>
                </a:solidFill>
                <a:latin typeface="Swis721 BT Roman" charset="0"/>
                <a:ea typeface="Swis721 BT Roman" charset="0"/>
                <a:cs typeface="Swis721 BT Roman" charset="0"/>
              </a:rPr>
              <a:t>Déclaration application dans SNBAPP</a:t>
            </a:r>
            <a:endParaRPr lang="fr-FR" sz="3200" dirty="0">
              <a:solidFill>
                <a:schemeClr val="bg1"/>
              </a:solidFill>
              <a:latin typeface="Swis721 BT Roman" charset="0"/>
              <a:ea typeface="Swis721 BT Roman" charset="0"/>
              <a:cs typeface="Swis721 BT Roman" charset="0"/>
            </a:endParaRPr>
          </a:p>
        </p:txBody>
      </p:sp>
      <p:sp>
        <p:nvSpPr>
          <p:cNvPr id="8" name="Rectangle avec coin rogné 7"/>
          <p:cNvSpPr/>
          <p:nvPr/>
        </p:nvSpPr>
        <p:spPr>
          <a:xfrm>
            <a:off x="738964" y="7296857"/>
            <a:ext cx="3965112" cy="2627553"/>
          </a:xfrm>
          <a:prstGeom prst="snip1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r>
              <a:rPr lang="fr-FR" sz="3200" dirty="0" smtClean="0">
                <a:solidFill>
                  <a:schemeClr val="bg1"/>
                </a:solidFill>
                <a:latin typeface="Swis721 BT Roman" charset="0"/>
                <a:ea typeface="Swis721 BT Roman" charset="0"/>
                <a:cs typeface="Swis721 BT Roman" charset="0"/>
              </a:rPr>
              <a:t>Accéder à </a:t>
            </a:r>
            <a:r>
              <a:rPr lang="fr-FR" sz="3200" dirty="0" err="1" smtClean="0">
                <a:solidFill>
                  <a:schemeClr val="bg1"/>
                </a:solidFill>
                <a:latin typeface="Swis721 BT Roman" charset="0"/>
                <a:ea typeface="Swis721 BT Roman" charset="0"/>
                <a:cs typeface="Swis721 BT Roman" charset="0"/>
              </a:rPr>
              <a:t>SinBad</a:t>
            </a:r>
            <a:r>
              <a:rPr lang="fr-FR" sz="3200" dirty="0" smtClean="0">
                <a:solidFill>
                  <a:schemeClr val="bg1"/>
                </a:solidFill>
                <a:latin typeface="Swis721 BT Roman" charset="0"/>
                <a:ea typeface="Swis721 BT Roman" charset="0"/>
                <a:cs typeface="Swis721 BT Roman" charset="0"/>
              </a:rPr>
              <a:t/>
            </a:r>
            <a:br>
              <a:rPr lang="fr-FR" sz="3200" dirty="0" smtClean="0">
                <a:solidFill>
                  <a:schemeClr val="bg1"/>
                </a:solidFill>
                <a:latin typeface="Swis721 BT Roman" charset="0"/>
                <a:ea typeface="Swis721 BT Roman" charset="0"/>
                <a:cs typeface="Swis721 BT Roman" charset="0"/>
              </a:rPr>
            </a:br>
            <a:r>
              <a:rPr lang="fr-FR" sz="3200" dirty="0" smtClean="0">
                <a:solidFill>
                  <a:schemeClr val="bg1"/>
                </a:solidFill>
                <a:latin typeface="Swis721 BT Roman" charset="0"/>
                <a:ea typeface="Swis721 BT Roman" charset="0"/>
                <a:cs typeface="Swis721 BT Roman" charset="0"/>
              </a:rPr>
              <a:t>« SINBAD » dans zone express</a:t>
            </a:r>
            <a:endParaRPr lang="fr-FR" sz="3200" dirty="0">
              <a:solidFill>
                <a:schemeClr val="bg1"/>
              </a:solidFill>
              <a:latin typeface="Swis721 BT Roman" charset="0"/>
              <a:ea typeface="Swis721 BT Roman" charset="0"/>
              <a:cs typeface="Swis721 BT Roman" charset="0"/>
            </a:endParaRPr>
          </a:p>
        </p:txBody>
      </p:sp>
      <p:sp>
        <p:nvSpPr>
          <p:cNvPr id="10" name="Rectangle avec coin rogné 9"/>
          <p:cNvSpPr/>
          <p:nvPr/>
        </p:nvSpPr>
        <p:spPr>
          <a:xfrm>
            <a:off x="3885755" y="10523792"/>
            <a:ext cx="3965112" cy="2627553"/>
          </a:xfrm>
          <a:prstGeom prst="snip1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r>
              <a:rPr lang="fr-FR" sz="3200" dirty="0" smtClean="0">
                <a:solidFill>
                  <a:schemeClr val="bg1"/>
                </a:solidFill>
                <a:latin typeface="Swis721 BT Roman" charset="0"/>
                <a:ea typeface="Swis721 BT Roman" charset="0"/>
                <a:cs typeface="Swis721 BT Roman" charset="0"/>
              </a:rPr>
              <a:t>Demande </a:t>
            </a:r>
            <a:br>
              <a:rPr lang="fr-FR" sz="3200" dirty="0" smtClean="0">
                <a:solidFill>
                  <a:schemeClr val="bg1"/>
                </a:solidFill>
                <a:latin typeface="Swis721 BT Roman" charset="0"/>
                <a:ea typeface="Swis721 BT Roman" charset="0"/>
                <a:cs typeface="Swis721 BT Roman" charset="0"/>
              </a:rPr>
            </a:br>
            <a:r>
              <a:rPr lang="fr-FR" sz="3200" dirty="0">
                <a:solidFill>
                  <a:schemeClr val="bg1"/>
                </a:solidFill>
                <a:latin typeface="Swis721 BT Roman" charset="0"/>
                <a:ea typeface="Swis721 BT Roman" charset="0"/>
                <a:cs typeface="Swis721 BT Roman" charset="0"/>
              </a:rPr>
              <a:t>SARA SITW017 </a:t>
            </a:r>
            <a:r>
              <a:rPr lang="fr-FR" sz="3200" dirty="0" smtClean="0">
                <a:solidFill>
                  <a:schemeClr val="bg1"/>
                </a:solidFill>
                <a:latin typeface="Swis721 BT Roman" charset="0"/>
                <a:ea typeface="Swis721 BT Roman" charset="0"/>
                <a:cs typeface="Swis721 BT Roman" charset="0"/>
              </a:rPr>
              <a:t>pour habilitations </a:t>
            </a:r>
            <a:br>
              <a:rPr lang="fr-FR" sz="3200" dirty="0" smtClean="0">
                <a:solidFill>
                  <a:schemeClr val="bg1"/>
                </a:solidFill>
                <a:latin typeface="Swis721 BT Roman" charset="0"/>
                <a:ea typeface="Swis721 BT Roman" charset="0"/>
                <a:cs typeface="Swis721 BT Roman" charset="0"/>
              </a:rPr>
            </a:br>
            <a:r>
              <a:rPr lang="fr-FR" sz="3200" dirty="0" smtClean="0">
                <a:solidFill>
                  <a:schemeClr val="bg1"/>
                </a:solidFill>
                <a:latin typeface="Swis721 BT Roman" charset="0"/>
                <a:ea typeface="Swis721 BT Roman" charset="0"/>
                <a:cs typeface="Swis721 BT Roman" charset="0"/>
              </a:rPr>
              <a:t>SAS CMSDG03G</a:t>
            </a:r>
            <a:endParaRPr lang="fr-FR" sz="3200" dirty="0">
              <a:solidFill>
                <a:schemeClr val="bg1"/>
              </a:solidFill>
              <a:latin typeface="Swis721 BT Roman" charset="0"/>
              <a:ea typeface="Swis721 BT Roman" charset="0"/>
              <a:cs typeface="Swis721 BT Roman" charset="0"/>
            </a:endParaRPr>
          </a:p>
        </p:txBody>
      </p:sp>
      <p:sp>
        <p:nvSpPr>
          <p:cNvPr id="13" name="Rectangle avec coin rogné 12"/>
          <p:cNvSpPr/>
          <p:nvPr/>
        </p:nvSpPr>
        <p:spPr>
          <a:xfrm>
            <a:off x="744746" y="4377541"/>
            <a:ext cx="3858388" cy="2655281"/>
          </a:xfrm>
          <a:prstGeom prst="snip1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r>
              <a:rPr lang="fr-FR" sz="3200" dirty="0">
                <a:solidFill>
                  <a:schemeClr val="bg1"/>
                </a:solidFill>
                <a:latin typeface="Swis721 BT Roman" charset="0"/>
                <a:ea typeface="Swis721 BT Roman" charset="0"/>
                <a:cs typeface="Swis721 BT Roman" charset="0"/>
              </a:rPr>
              <a:t>Application sous </a:t>
            </a:r>
            <a:r>
              <a:rPr lang="fr-FR" sz="3200" dirty="0" err="1">
                <a:solidFill>
                  <a:schemeClr val="bg1"/>
                </a:solidFill>
                <a:latin typeface="Swis721 BT Roman" charset="0"/>
                <a:ea typeface="Swis721 BT Roman" charset="0"/>
                <a:cs typeface="Swis721 BT Roman" charset="0"/>
              </a:rPr>
              <a:t>DevBooster</a:t>
            </a:r>
            <a:endParaRPr lang="fr-FR" sz="3200" dirty="0">
              <a:solidFill>
                <a:schemeClr val="bg1"/>
              </a:solidFill>
              <a:latin typeface="Swis721 BT Roman" charset="0"/>
              <a:ea typeface="Swis721 BT Roman" charset="0"/>
              <a:cs typeface="Swis721 BT Roman" charset="0"/>
            </a:endParaRPr>
          </a:p>
        </p:txBody>
      </p:sp>
      <p:sp>
        <p:nvSpPr>
          <p:cNvPr id="18" name="Espace réservé du texte 1"/>
          <p:cNvSpPr>
            <a:spLocks noGrp="1"/>
          </p:cNvSpPr>
          <p:nvPr>
            <p:ph type="body" sz="quarter" idx="15"/>
          </p:nvPr>
        </p:nvSpPr>
        <p:spPr>
          <a:xfrm>
            <a:off x="1325300" y="2280441"/>
            <a:ext cx="2792439" cy="2124826"/>
          </a:xfrm>
        </p:spPr>
        <p:txBody>
          <a:bodyPr>
            <a:normAutofit/>
          </a:bodyPr>
          <a:lstStyle/>
          <a:p>
            <a:endParaRPr lang="fr-FR" dirty="0" smtClean="0"/>
          </a:p>
          <a:p>
            <a:r>
              <a:rPr lang="fr-FR" dirty="0" smtClean="0"/>
              <a:t>Prérequis</a:t>
            </a:r>
          </a:p>
        </p:txBody>
      </p:sp>
      <p:sp>
        <p:nvSpPr>
          <p:cNvPr id="20" name="Flèche courbée vers la gauche 19"/>
          <p:cNvSpPr/>
          <p:nvPr/>
        </p:nvSpPr>
        <p:spPr>
          <a:xfrm rot="19065374">
            <a:off x="5467937" y="8771234"/>
            <a:ext cx="927848" cy="1567553"/>
          </a:xfrm>
          <a:prstGeom prst="curvedLeftArrow">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endParaRPr lang="fr-FR" sz="3200" dirty="0" err="1">
              <a:solidFill>
                <a:schemeClr val="bg1"/>
              </a:solidFill>
              <a:latin typeface="Swis721 BT Roman" charset="0"/>
              <a:ea typeface="Swis721 BT Roman" charset="0"/>
              <a:cs typeface="Swis721 BT Roman" charset="0"/>
            </a:endParaRPr>
          </a:p>
        </p:txBody>
      </p:sp>
      <p:sp>
        <p:nvSpPr>
          <p:cNvPr id="21" name="Espace réservé du texte 1"/>
          <p:cNvSpPr txBox="1">
            <a:spLocks/>
          </p:cNvSpPr>
          <p:nvPr/>
        </p:nvSpPr>
        <p:spPr>
          <a:xfrm>
            <a:off x="17045346" y="3682597"/>
            <a:ext cx="2792439" cy="2124826"/>
          </a:xfrm>
          <a:prstGeom prst="rect">
            <a:avLst/>
          </a:prstGeom>
        </p:spPr>
        <p:txBody>
          <a:bodyPr vert="horz" lIns="91440" tIns="45720" rIns="91440" bIns="45720" rtlCol="0">
            <a:normAutofit/>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endParaRPr lang="fr-FR" dirty="0" smtClean="0"/>
          </a:p>
          <a:p>
            <a:r>
              <a:rPr lang="fr-FR" dirty="0" smtClean="0"/>
              <a:t>Sur </a:t>
            </a:r>
            <a:r>
              <a:rPr lang="fr-FR" dirty="0" err="1" smtClean="0"/>
              <a:t>SinBAD</a:t>
            </a:r>
            <a:endParaRPr lang="fr-FR" dirty="0" smtClean="0"/>
          </a:p>
        </p:txBody>
      </p:sp>
      <p:sp>
        <p:nvSpPr>
          <p:cNvPr id="7" name="Flèche droite 6"/>
          <p:cNvSpPr/>
          <p:nvPr/>
        </p:nvSpPr>
        <p:spPr>
          <a:xfrm>
            <a:off x="8529234" y="6779506"/>
            <a:ext cx="4586419" cy="1888756"/>
          </a:xfrm>
          <a:prstGeom prst="rightArrow">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endParaRPr lang="fr-FR" sz="3200" dirty="0" err="1">
              <a:solidFill>
                <a:schemeClr val="bg1"/>
              </a:solidFill>
              <a:latin typeface="Swis721 BT Roman" charset="0"/>
              <a:ea typeface="Swis721 BT Roman" charset="0"/>
              <a:cs typeface="Swis721 BT Roman" charset="0"/>
            </a:endParaRPr>
          </a:p>
        </p:txBody>
      </p:sp>
      <p:sp>
        <p:nvSpPr>
          <p:cNvPr id="16" name="Titre 2"/>
          <p:cNvSpPr txBox="1">
            <a:spLocks/>
          </p:cNvSpPr>
          <p:nvPr/>
        </p:nvSpPr>
        <p:spPr>
          <a:xfrm>
            <a:off x="1578000" y="388992"/>
            <a:ext cx="22806000" cy="1292067"/>
          </a:xfrm>
          <a:prstGeom prst="rect">
            <a:avLst/>
          </a:prstGeom>
        </p:spPr>
        <p:txBody>
          <a:bodyPr vert="horz" lIns="91440" tIns="45720" rIns="91440" bIns="45720" rtlCol="0" anchor="ctr">
            <a:normAutofit fontScale="92500" lnSpcReduction="20000"/>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4"/>
            </a:pPr>
            <a:r>
              <a:rPr lang="fr-FR" dirty="0" smtClean="0"/>
              <a:t>Déclarer une application dans la bibliothèque des applications</a:t>
            </a:r>
            <a:br>
              <a:rPr lang="fr-FR" dirty="0" smtClean="0"/>
            </a:br>
            <a:r>
              <a:rPr lang="fr-FR" dirty="0" smtClean="0"/>
              <a:t>Mémo</a:t>
            </a:r>
            <a:endParaRPr lang="fr-FR" dirty="0"/>
          </a:p>
        </p:txBody>
      </p:sp>
    </p:spTree>
    <p:extLst>
      <p:ext uri="{BB962C8B-B14F-4D97-AF65-F5344CB8AC3E}">
        <p14:creationId xmlns:p14="http://schemas.microsoft.com/office/powerpoint/2010/main" val="3362242440"/>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540944" y="2039914"/>
            <a:ext cx="21816000" cy="11060486"/>
          </a:xfrm>
        </p:spPr>
        <p:txBody>
          <a:bodyPr>
            <a:normAutofit/>
          </a:bodyPr>
          <a:lstStyle/>
          <a:p>
            <a:r>
              <a:rPr lang="fr-FR" dirty="0" smtClean="0"/>
              <a:t>Vous avez vu précédemment :</a:t>
            </a:r>
          </a:p>
          <a:p>
            <a:pPr marL="571500" indent="-571500">
              <a:buFontTx/>
              <a:buChar char="-"/>
            </a:pPr>
            <a:r>
              <a:rPr lang="fr-FR" dirty="0" smtClean="0"/>
              <a:t>les </a:t>
            </a:r>
            <a:r>
              <a:rPr lang="fr-FR" dirty="0"/>
              <a:t>bases du CMS </a:t>
            </a:r>
            <a:r>
              <a:rPr lang="fr-FR" dirty="0" err="1" smtClean="0"/>
              <a:t>SinBAD</a:t>
            </a:r>
            <a:endParaRPr lang="fr-FR" dirty="0"/>
          </a:p>
          <a:p>
            <a:pPr marL="571500" indent="-571500">
              <a:buFontTx/>
              <a:buChar char="-"/>
            </a:pPr>
            <a:r>
              <a:rPr lang="fr-FR" dirty="0"/>
              <a:t>les interlocuteurs à </a:t>
            </a:r>
            <a:r>
              <a:rPr lang="fr-FR" dirty="0" smtClean="0"/>
              <a:t>connaitre</a:t>
            </a:r>
            <a:endParaRPr lang="fr-FR" dirty="0"/>
          </a:p>
          <a:p>
            <a:pPr marL="571500" indent="-571500">
              <a:buFontTx/>
              <a:buChar char="-"/>
            </a:pPr>
            <a:r>
              <a:rPr lang="fr-FR" dirty="0"/>
              <a:t>la notion de </a:t>
            </a:r>
            <a:r>
              <a:rPr lang="fr-FR" dirty="0" smtClean="0"/>
              <a:t>WebInclusion</a:t>
            </a:r>
            <a:endParaRPr lang="fr-FR" dirty="0"/>
          </a:p>
          <a:p>
            <a:pPr marL="571500" indent="-571500">
              <a:buFontTx/>
              <a:buChar char="-"/>
            </a:pPr>
            <a:r>
              <a:rPr lang="fr-FR" dirty="0"/>
              <a:t>comment déclarer votre application dans </a:t>
            </a:r>
            <a:r>
              <a:rPr lang="fr-FR" dirty="0" smtClean="0"/>
              <a:t>SNBAPP</a:t>
            </a:r>
            <a:endParaRPr lang="fr-FR" dirty="0"/>
          </a:p>
          <a:p>
            <a:endParaRPr lang="fr-FR" dirty="0" smtClean="0"/>
          </a:p>
          <a:p>
            <a:endParaRPr lang="fr-FR" dirty="0"/>
          </a:p>
          <a:p>
            <a:r>
              <a:rPr lang="fr-FR" dirty="0" smtClean="0"/>
              <a:t>La suite de cet e-learning sera consacré  :</a:t>
            </a:r>
          </a:p>
          <a:p>
            <a:pPr marL="571500" indent="-571500">
              <a:buFontTx/>
              <a:buChar char="-"/>
            </a:pPr>
            <a:r>
              <a:rPr lang="fr-FR" dirty="0" smtClean="0"/>
              <a:t>À la </a:t>
            </a:r>
            <a:r>
              <a:rPr lang="fr-FR" dirty="0"/>
              <a:t>création de la page appelant votre application avec les droits d’affichage</a:t>
            </a:r>
          </a:p>
          <a:p>
            <a:pPr marL="571500" indent="-571500">
              <a:buFontTx/>
              <a:buChar char="-"/>
            </a:pPr>
            <a:r>
              <a:rPr lang="fr-FR" dirty="0" smtClean="0"/>
              <a:t>Au </a:t>
            </a:r>
            <a:r>
              <a:rPr lang="fr-FR" dirty="0"/>
              <a:t>passage en recette / </a:t>
            </a:r>
            <a:r>
              <a:rPr lang="fr-FR" dirty="0" smtClean="0"/>
              <a:t>production</a:t>
            </a:r>
          </a:p>
          <a:p>
            <a:endParaRPr lang="fr-FR" dirty="0"/>
          </a:p>
          <a:p>
            <a:r>
              <a:rPr lang="fr-FR" dirty="0" smtClean="0"/>
              <a:t>Mais tout d’abord, un quizz, qui va vous permettre de valider les connaissances acquises.</a:t>
            </a:r>
            <a:endParaRPr lang="fr-FR" dirty="0"/>
          </a:p>
          <a:p>
            <a:endParaRPr lang="fr-FR" dirty="0" smtClean="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25</a:t>
            </a:fld>
            <a:endParaRPr lang="fr-FR" dirty="0"/>
          </a:p>
        </p:txBody>
      </p:sp>
      <p:sp>
        <p:nvSpPr>
          <p:cNvPr id="4" name="Titre 3"/>
          <p:cNvSpPr>
            <a:spLocks noGrp="1"/>
          </p:cNvSpPr>
          <p:nvPr>
            <p:ph type="title"/>
          </p:nvPr>
        </p:nvSpPr>
        <p:spPr>
          <a:xfrm>
            <a:off x="1540944" y="514688"/>
            <a:ext cx="21816000" cy="1189584"/>
          </a:xfrm>
        </p:spPr>
        <p:txBody>
          <a:bodyPr/>
          <a:lstStyle/>
          <a:p>
            <a:r>
              <a:rPr lang="fr-FR" dirty="0" smtClean="0"/>
              <a:t>Bilan e-learning</a:t>
            </a:r>
            <a:endParaRPr lang="fr-FR" dirty="0"/>
          </a:p>
        </p:txBody>
      </p:sp>
    </p:spTree>
    <p:extLst>
      <p:ext uri="{BB962C8B-B14F-4D97-AF65-F5344CB8AC3E}">
        <p14:creationId xmlns:p14="http://schemas.microsoft.com/office/powerpoint/2010/main" val="17820609"/>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p:txBody>
          <a:bodyPr>
            <a:normAutofit fontScale="70000" lnSpcReduction="20000"/>
          </a:bodyPr>
          <a:lstStyle/>
          <a:p>
            <a:r>
              <a:rPr lang="fr-FR" b="1" dirty="0" smtClean="0"/>
              <a:t>Dois-je disposer d’une ressource pour accéder à SinBAD ?</a:t>
            </a:r>
          </a:p>
          <a:p>
            <a:r>
              <a:rPr lang="fr-FR" dirty="0" smtClean="0"/>
              <a:t>	Oui – Non – ça dépend des cas</a:t>
            </a:r>
          </a:p>
          <a:p>
            <a:endParaRPr lang="fr-FR" dirty="0" smtClean="0"/>
          </a:p>
          <a:p>
            <a:r>
              <a:rPr lang="fr-FR" b="1" dirty="0" smtClean="0"/>
              <a:t>À quelle équipe dois-je demander l’accès à SinBAD pour pouvoir ajouter l’application au catalogue ? </a:t>
            </a:r>
          </a:p>
          <a:p>
            <a:r>
              <a:rPr lang="fr-FR" dirty="0" smtClean="0"/>
              <a:t>	4510 – 5410/5420 – 5710</a:t>
            </a:r>
          </a:p>
          <a:p>
            <a:endParaRPr lang="fr-FR" dirty="0" smtClean="0"/>
          </a:p>
          <a:p>
            <a:r>
              <a:rPr lang="fr-FR" b="1" dirty="0" smtClean="0"/>
              <a:t>Qui est responsable des sites vitrines ? </a:t>
            </a:r>
          </a:p>
          <a:p>
            <a:r>
              <a:rPr lang="fr-FR" dirty="0" smtClean="0"/>
              <a:t>	Les webmasters – 5410/5420 – la MOE</a:t>
            </a:r>
          </a:p>
          <a:p>
            <a:endParaRPr lang="fr-FR" dirty="0" smtClean="0"/>
          </a:p>
          <a:p>
            <a:r>
              <a:rPr lang="fr-FR" b="1" dirty="0"/>
              <a:t>D</a:t>
            </a:r>
            <a:r>
              <a:rPr lang="fr-FR" b="1" dirty="0" smtClean="0"/>
              <a:t>e la partie transactionnelle ? </a:t>
            </a:r>
          </a:p>
          <a:p>
            <a:r>
              <a:rPr lang="fr-FR" dirty="0"/>
              <a:t>	</a:t>
            </a:r>
            <a:r>
              <a:rPr lang="fr-FR" dirty="0" smtClean="0"/>
              <a:t>5410/5420 – 4510/4520</a:t>
            </a:r>
          </a:p>
          <a:p>
            <a:endParaRPr lang="fr-FR" dirty="0" smtClean="0"/>
          </a:p>
          <a:p>
            <a:r>
              <a:rPr lang="fr-FR" b="1" dirty="0" smtClean="0"/>
              <a:t>J’accède à </a:t>
            </a:r>
            <a:r>
              <a:rPr lang="fr-FR" b="1" dirty="0" err="1" smtClean="0"/>
              <a:t>Sinbad</a:t>
            </a:r>
            <a:r>
              <a:rPr lang="fr-FR" b="1" dirty="0" smtClean="0"/>
              <a:t>,</a:t>
            </a:r>
            <a:r>
              <a:rPr lang="fr-FR" b="1" dirty="0"/>
              <a:t> </a:t>
            </a:r>
            <a:r>
              <a:rPr lang="fr-FR" b="1" dirty="0" smtClean="0"/>
              <a:t>je dois mettre une nouvelle application. Quelle est la 1</a:t>
            </a:r>
            <a:r>
              <a:rPr lang="fr-FR" b="1" baseline="30000" dirty="0" smtClean="0"/>
              <a:t>ère</a:t>
            </a:r>
            <a:r>
              <a:rPr lang="fr-FR" b="1" dirty="0" smtClean="0"/>
              <a:t> étape ? </a:t>
            </a:r>
          </a:p>
          <a:p>
            <a:pPr marL="571500" indent="-571500">
              <a:buFontTx/>
              <a:buChar char="-"/>
            </a:pPr>
            <a:r>
              <a:rPr lang="fr-FR" dirty="0" smtClean="0"/>
              <a:t>Faire un SARA pour demander de créer la page SinBAD appelant mon application.</a:t>
            </a:r>
            <a:endParaRPr lang="fr-FR" dirty="0"/>
          </a:p>
          <a:p>
            <a:pPr marL="571500" indent="-571500">
              <a:buFontTx/>
              <a:buChar char="-"/>
            </a:pPr>
            <a:r>
              <a:rPr lang="fr-FR" dirty="0" smtClean="0"/>
              <a:t>Définir mon application dans le catalogue d’application </a:t>
            </a:r>
            <a:r>
              <a:rPr lang="fr-FR" dirty="0"/>
              <a:t>SNBAPP </a:t>
            </a:r>
            <a:endParaRPr lang="fr-FR" dirty="0" smtClean="0"/>
          </a:p>
          <a:p>
            <a:pPr marL="571500" indent="-571500">
              <a:buFontTx/>
              <a:buChar char="-"/>
            </a:pPr>
            <a:r>
              <a:rPr lang="fr-FR" dirty="0" smtClean="0"/>
              <a:t>Aller sur l’url de test du site et chercher mon application</a:t>
            </a:r>
          </a:p>
          <a:p>
            <a:pPr marL="571500" indent="-571500">
              <a:buFontTx/>
              <a:buChar char="-"/>
            </a:pPr>
            <a:endParaRPr lang="fr-FR" dirty="0"/>
          </a:p>
          <a:p>
            <a:r>
              <a:rPr lang="fr-FR" b="1" dirty="0" smtClean="0"/>
              <a:t>Mon application est présente dans la bibliothèque des applications, je dois la faire ajouter sur plusieurs sites. Je dois : </a:t>
            </a:r>
          </a:p>
          <a:p>
            <a:pPr marL="571500" indent="-571500">
              <a:buFontTx/>
              <a:buChar char="-"/>
            </a:pPr>
            <a:r>
              <a:rPr lang="fr-FR" dirty="0" smtClean="0"/>
              <a:t>Créer les pages dans SinBAD moi-même.</a:t>
            </a:r>
          </a:p>
          <a:p>
            <a:pPr marL="571500" indent="-571500">
              <a:buFontTx/>
              <a:buChar char="-"/>
            </a:pPr>
            <a:r>
              <a:rPr lang="fr-FR" dirty="0" smtClean="0"/>
              <a:t>Faire une demande SARA à 5410/5420 par sites impactés</a:t>
            </a:r>
          </a:p>
          <a:p>
            <a:endParaRPr lang="fr-FR" dirty="0"/>
          </a:p>
        </p:txBody>
      </p:sp>
      <p:sp>
        <p:nvSpPr>
          <p:cNvPr id="3" name="Titre 2"/>
          <p:cNvSpPr>
            <a:spLocks noGrp="1"/>
          </p:cNvSpPr>
          <p:nvPr>
            <p:ph type="title"/>
          </p:nvPr>
        </p:nvSpPr>
        <p:spPr/>
        <p:txBody>
          <a:bodyPr/>
          <a:lstStyle/>
          <a:p>
            <a:r>
              <a:rPr lang="fr-FR" dirty="0" smtClean="0"/>
              <a:t>QUIZZ – validation des connaissances</a:t>
            </a:r>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26</a:t>
            </a:fld>
            <a:endParaRPr lang="fr-FR" dirty="0"/>
          </a:p>
        </p:txBody>
      </p:sp>
    </p:spTree>
    <p:extLst>
      <p:ext uri="{BB962C8B-B14F-4D97-AF65-F5344CB8AC3E}">
        <p14:creationId xmlns:p14="http://schemas.microsoft.com/office/powerpoint/2010/main" val="3428184129"/>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425600" y="2376000"/>
            <a:ext cx="22001328" cy="10224000"/>
          </a:xfrm>
        </p:spPr>
        <p:txBody>
          <a:bodyPr>
            <a:normAutofit fontScale="85000" lnSpcReduction="20000"/>
          </a:bodyPr>
          <a:lstStyle/>
          <a:p>
            <a:r>
              <a:rPr lang="fr-FR" b="1" dirty="0" smtClean="0"/>
              <a:t>Dois-je disposer d’une ressource pour accéder à SinBAD ?</a:t>
            </a:r>
          </a:p>
          <a:p>
            <a:r>
              <a:rPr lang="fr-FR" dirty="0" smtClean="0"/>
              <a:t>	Oui</a:t>
            </a:r>
            <a:br>
              <a:rPr lang="fr-FR" dirty="0" smtClean="0"/>
            </a:br>
            <a:endParaRPr lang="fr-FR" dirty="0" smtClean="0"/>
          </a:p>
          <a:p>
            <a:r>
              <a:rPr lang="fr-FR" b="1" dirty="0" smtClean="0"/>
              <a:t>À quelle équipe dois-je demander l’accès à SinBAD pour pouvoir ajouter l’application au catalogue ? </a:t>
            </a:r>
          </a:p>
          <a:p>
            <a:r>
              <a:rPr lang="fr-FR" dirty="0" smtClean="0"/>
              <a:t>	5410/5420</a:t>
            </a:r>
          </a:p>
          <a:p>
            <a:endParaRPr lang="fr-FR" dirty="0" smtClean="0"/>
          </a:p>
          <a:p>
            <a:r>
              <a:rPr lang="fr-FR" b="1" dirty="0" smtClean="0"/>
              <a:t>Qui est responsable des sites vitrines ? </a:t>
            </a:r>
          </a:p>
          <a:p>
            <a:r>
              <a:rPr lang="fr-FR" dirty="0" smtClean="0"/>
              <a:t>	Les webmasters – sous réserve de ne pas devoir ajouter d’application métier sur la page</a:t>
            </a:r>
            <a:br>
              <a:rPr lang="fr-FR" dirty="0" smtClean="0"/>
            </a:br>
            <a:endParaRPr lang="fr-FR" dirty="0" smtClean="0"/>
          </a:p>
          <a:p>
            <a:r>
              <a:rPr lang="fr-FR" b="1" dirty="0" smtClean="0"/>
              <a:t>De la partie transactionnelle ? </a:t>
            </a:r>
          </a:p>
          <a:p>
            <a:r>
              <a:rPr lang="fr-FR" dirty="0"/>
              <a:t>	</a:t>
            </a:r>
            <a:r>
              <a:rPr lang="fr-FR" dirty="0" smtClean="0"/>
              <a:t>5410/5420</a:t>
            </a:r>
          </a:p>
          <a:p>
            <a:endParaRPr lang="fr-FR" dirty="0" smtClean="0"/>
          </a:p>
          <a:p>
            <a:r>
              <a:rPr lang="fr-FR" b="1" dirty="0" smtClean="0"/>
              <a:t>J’accède à </a:t>
            </a:r>
            <a:r>
              <a:rPr lang="fr-FR" b="1" dirty="0" err="1" smtClean="0"/>
              <a:t>Sinbad</a:t>
            </a:r>
            <a:r>
              <a:rPr lang="fr-FR" b="1" dirty="0" smtClean="0"/>
              <a:t>,</a:t>
            </a:r>
            <a:r>
              <a:rPr lang="fr-FR" b="1" dirty="0"/>
              <a:t> </a:t>
            </a:r>
            <a:r>
              <a:rPr lang="fr-FR" b="1" dirty="0" smtClean="0"/>
              <a:t>je dois mettre une nouvelle application. Quelle est la 1</a:t>
            </a:r>
            <a:r>
              <a:rPr lang="fr-FR" b="1" baseline="30000" dirty="0" smtClean="0"/>
              <a:t>ère</a:t>
            </a:r>
            <a:r>
              <a:rPr lang="fr-FR" b="1" dirty="0" smtClean="0"/>
              <a:t> étape ? </a:t>
            </a:r>
          </a:p>
          <a:p>
            <a:pPr marL="571500" indent="-571500">
              <a:buFontTx/>
              <a:buChar char="-"/>
            </a:pPr>
            <a:r>
              <a:rPr lang="fr-FR" dirty="0" smtClean="0"/>
              <a:t>Définir mon application dans SNBAPP</a:t>
            </a:r>
            <a:endParaRPr lang="fr-FR" dirty="0"/>
          </a:p>
          <a:p>
            <a:pPr marL="571500" indent="-571500">
              <a:buFontTx/>
              <a:buChar char="-"/>
            </a:pPr>
            <a:endParaRPr lang="fr-FR" dirty="0"/>
          </a:p>
          <a:p>
            <a:r>
              <a:rPr lang="fr-FR" b="1" dirty="0" smtClean="0"/>
              <a:t>Mon application est présente dans la bibliothèque des applications, je dois la faire ajouter sur plusieurs sites. Je dois : </a:t>
            </a:r>
          </a:p>
          <a:p>
            <a:pPr marL="571500" indent="-571500">
              <a:buFontTx/>
              <a:buChar char="-"/>
            </a:pPr>
            <a:r>
              <a:rPr lang="fr-FR" dirty="0"/>
              <a:t>Faire une demande SARA à 5410/5420 par sites </a:t>
            </a:r>
            <a:r>
              <a:rPr lang="fr-FR" dirty="0" smtClean="0"/>
              <a:t>impactés</a:t>
            </a:r>
            <a:endParaRPr lang="fr-FR" dirty="0"/>
          </a:p>
        </p:txBody>
      </p:sp>
      <p:sp>
        <p:nvSpPr>
          <p:cNvPr id="3" name="Titre 2"/>
          <p:cNvSpPr>
            <a:spLocks noGrp="1"/>
          </p:cNvSpPr>
          <p:nvPr>
            <p:ph type="title"/>
          </p:nvPr>
        </p:nvSpPr>
        <p:spPr/>
        <p:txBody>
          <a:bodyPr/>
          <a:lstStyle/>
          <a:p>
            <a:r>
              <a:rPr lang="fr-FR" dirty="0" smtClean="0"/>
              <a:t>QUIZZ – Corrections</a:t>
            </a:r>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27</a:t>
            </a:fld>
            <a:endParaRPr lang="fr-FR" dirty="0"/>
          </a:p>
        </p:txBody>
      </p:sp>
    </p:spTree>
    <p:extLst>
      <p:ext uri="{BB962C8B-B14F-4D97-AF65-F5344CB8AC3E}">
        <p14:creationId xmlns:p14="http://schemas.microsoft.com/office/powerpoint/2010/main" val="1901092659"/>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p:txBody>
          <a:bodyPr>
            <a:normAutofit/>
          </a:bodyPr>
          <a:lstStyle/>
          <a:p>
            <a:r>
              <a:rPr lang="fr-FR" sz="3600" dirty="0" err="1" smtClean="0">
                <a:hlinkClick r:id="rId3"/>
              </a:rPr>
              <a:t>DevBooster</a:t>
            </a:r>
            <a:r>
              <a:rPr lang="fr-FR" sz="3600" dirty="0" smtClean="0">
                <a:hlinkClick r:id="rId3"/>
              </a:rPr>
              <a:t> - Développement d'application Internet</a:t>
            </a:r>
            <a:r>
              <a:rPr lang="fr-FR" sz="3600" dirty="0"/>
              <a:t> (</a:t>
            </a:r>
            <a:r>
              <a:rPr lang="fr-FR" sz="3600" dirty="0" smtClean="0"/>
              <a:t>0990011278)</a:t>
            </a:r>
          </a:p>
          <a:p>
            <a:endParaRPr lang="fr-FR" dirty="0"/>
          </a:p>
        </p:txBody>
      </p:sp>
      <p:sp>
        <p:nvSpPr>
          <p:cNvPr id="3" name="Titre 2"/>
          <p:cNvSpPr>
            <a:spLocks noGrp="1"/>
          </p:cNvSpPr>
          <p:nvPr>
            <p:ph type="title"/>
          </p:nvPr>
        </p:nvSpPr>
        <p:spPr/>
        <p:txBody>
          <a:bodyPr/>
          <a:lstStyle/>
          <a:p>
            <a:r>
              <a:rPr lang="fr-FR" dirty="0" smtClean="0"/>
              <a:t>Liens pratiques :</a:t>
            </a:r>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28</a:t>
            </a:fld>
            <a:endParaRPr lang="fr-FR" dirty="0"/>
          </a:p>
        </p:txBody>
      </p:sp>
    </p:spTree>
    <p:extLst>
      <p:ext uri="{BB962C8B-B14F-4D97-AF65-F5344CB8AC3E}">
        <p14:creationId xmlns:p14="http://schemas.microsoft.com/office/powerpoint/2010/main" val="2025791043"/>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p:txBody>
          <a:bodyPr>
            <a:normAutofit/>
          </a:bodyPr>
          <a:lstStyle/>
          <a:p>
            <a:r>
              <a:rPr lang="fr-FR" dirty="0" smtClean="0"/>
              <a:t>BAD ou BADISD : Que choisir ? </a:t>
            </a:r>
            <a:endParaRPr lang="fr-FR" dirty="0"/>
          </a:p>
        </p:txBody>
      </p:sp>
      <p:sp>
        <p:nvSpPr>
          <p:cNvPr id="3" name="Titre 2"/>
          <p:cNvSpPr>
            <a:spLocks noGrp="1"/>
          </p:cNvSpPr>
          <p:nvPr>
            <p:ph type="title"/>
          </p:nvPr>
        </p:nvSpPr>
        <p:spPr/>
        <p:txBody>
          <a:bodyPr/>
          <a:lstStyle/>
          <a:p>
            <a:pPr marL="1143000" indent="-1143000">
              <a:buFont typeface="+mj-lt"/>
              <a:buAutoNum type="arabicPeriod" startAt="5"/>
            </a:pPr>
            <a:r>
              <a:rPr lang="fr-FR" dirty="0"/>
              <a:t>L’application doit contrôler son accès (prérequis)</a:t>
            </a:r>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29</a:t>
            </a:fld>
            <a:endParaRPr lang="fr-FR" dirty="0"/>
          </a:p>
        </p:txBody>
      </p:sp>
    </p:spTree>
    <p:extLst>
      <p:ext uri="{BB962C8B-B14F-4D97-AF65-F5344CB8AC3E}">
        <p14:creationId xmlns:p14="http://schemas.microsoft.com/office/powerpoint/2010/main" val="3378263810"/>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pPr marL="1143000" indent="-1143000">
              <a:buFont typeface="+mj-lt"/>
              <a:buAutoNum type="arabicPeriod"/>
            </a:pPr>
            <a:r>
              <a:rPr lang="fr-FR" dirty="0" smtClean="0"/>
              <a:t>Objectif de cet e-learning</a:t>
            </a:r>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3</a:t>
            </a:fld>
            <a:endParaRPr lang="fr-FR" dirty="0"/>
          </a:p>
        </p:txBody>
      </p:sp>
      <p:sp>
        <p:nvSpPr>
          <p:cNvPr id="2" name="Espace réservé du texte 1"/>
          <p:cNvSpPr>
            <a:spLocks noGrp="1"/>
          </p:cNvSpPr>
          <p:nvPr>
            <p:ph type="body" sz="quarter" idx="15"/>
          </p:nvPr>
        </p:nvSpPr>
        <p:spPr/>
        <p:txBody>
          <a:bodyPr/>
          <a:lstStyle/>
          <a:p>
            <a:r>
              <a:rPr lang="fr-FR" dirty="0" smtClean="0"/>
              <a:t>Cet </a:t>
            </a:r>
            <a:r>
              <a:rPr lang="fr-FR" dirty="0"/>
              <a:t>e-learning a pour but d’expliquer comment afficher votre application (</a:t>
            </a:r>
            <a:r>
              <a:rPr lang="fr-FR" dirty="0" err="1"/>
              <a:t>Devbooster</a:t>
            </a:r>
            <a:r>
              <a:rPr lang="fr-FR" dirty="0"/>
              <a:t>, …) sur l’environnement de test d’un site Internet EI</a:t>
            </a:r>
            <a:r>
              <a:rPr lang="fr-FR" dirty="0" smtClean="0"/>
              <a:t>.</a:t>
            </a:r>
            <a:br>
              <a:rPr lang="fr-FR" dirty="0" smtClean="0"/>
            </a:br>
            <a:endParaRPr lang="fr-FR" dirty="0"/>
          </a:p>
          <a:p>
            <a:r>
              <a:rPr lang="fr-FR" dirty="0"/>
              <a:t>Ce cours débutera par une introduction sur le contexte et les bases du CMS </a:t>
            </a:r>
            <a:r>
              <a:rPr lang="fr-FR" dirty="0" err="1"/>
              <a:t>SinBAD</a:t>
            </a:r>
            <a:r>
              <a:rPr lang="fr-FR" dirty="0"/>
              <a:t>, les interlocuteurs à contacter, la notion de WebInclusion et le générateur de pages avant d’aborder </a:t>
            </a:r>
            <a:r>
              <a:rPr lang="fr-FR" dirty="0" smtClean="0"/>
              <a:t>les 5 points suivants</a:t>
            </a:r>
            <a:r>
              <a:rPr lang="fr-FR" dirty="0"/>
              <a:t> </a:t>
            </a:r>
            <a:r>
              <a:rPr lang="fr-FR" dirty="0" smtClean="0"/>
              <a:t>qui vous permettront d’afficher votre application sur un site Internet EI.</a:t>
            </a:r>
            <a:endParaRPr lang="fr-FR" dirty="0"/>
          </a:p>
        </p:txBody>
      </p:sp>
    </p:spTree>
    <p:extLst>
      <p:ext uri="{BB962C8B-B14F-4D97-AF65-F5344CB8AC3E}">
        <p14:creationId xmlns:p14="http://schemas.microsoft.com/office/powerpoint/2010/main" val="1114218973"/>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p:txBody>
          <a:bodyPr>
            <a:normAutofit lnSpcReduction="10000"/>
          </a:bodyPr>
          <a:lstStyle/>
          <a:p>
            <a:r>
              <a:rPr lang="fr-FR" b="1" dirty="0" smtClean="0"/>
              <a:t>BAD : </a:t>
            </a:r>
          </a:p>
          <a:p>
            <a:r>
              <a:rPr lang="fr-FR" dirty="0" smtClean="0"/>
              <a:t>Toute </a:t>
            </a:r>
            <a:r>
              <a:rPr lang="fr-FR" dirty="0"/>
              <a:t>application accessible sur le </a:t>
            </a:r>
            <a:r>
              <a:rPr lang="fr-FR" dirty="0" smtClean="0"/>
              <a:t>Web doit contrôler son accès et donc sa visibilité. Que ça soit directement depuis l’url ou depuis l’entrée de menu.</a:t>
            </a:r>
            <a:endParaRPr lang="fr-FR" dirty="0"/>
          </a:p>
          <a:p>
            <a:endParaRPr lang="fr-FR" dirty="0" smtClean="0"/>
          </a:p>
          <a:p>
            <a:r>
              <a:rPr lang="fr-FR" dirty="0" smtClean="0"/>
              <a:t>Elle doit </a:t>
            </a:r>
            <a:r>
              <a:rPr lang="fr-FR" dirty="0"/>
              <a:t>être pilotée par </a:t>
            </a:r>
            <a:r>
              <a:rPr lang="fr-FR" dirty="0" smtClean="0"/>
              <a:t>une restriction spécifique, appelée code fonction. Cette restriction permet de </a:t>
            </a:r>
            <a:r>
              <a:rPr lang="fr-FR" dirty="0"/>
              <a:t>contrôler son accès par tout </a:t>
            </a:r>
            <a:r>
              <a:rPr lang="fr-FR" b="1" dirty="0"/>
              <a:t>identifiant</a:t>
            </a:r>
            <a:r>
              <a:rPr lang="fr-FR" dirty="0"/>
              <a:t>. </a:t>
            </a:r>
          </a:p>
          <a:p>
            <a:r>
              <a:rPr lang="fr-FR" dirty="0"/>
              <a:t>Les contrats BAD </a:t>
            </a:r>
            <a:r>
              <a:rPr lang="fr-FR" dirty="0" smtClean="0"/>
              <a:t>associés permettent </a:t>
            </a:r>
            <a:r>
              <a:rPr lang="fr-FR" dirty="0"/>
              <a:t>de souscrire un certain nombre de fonctionnalités qui s’ouvrent alors sur l’Espace Client du client</a:t>
            </a:r>
            <a:r>
              <a:rPr lang="fr-FR" dirty="0" smtClean="0"/>
              <a:t>. Cela se traduit par une correspondance entre code </a:t>
            </a:r>
            <a:r>
              <a:rPr lang="fr-FR" dirty="0"/>
              <a:t>fonction </a:t>
            </a:r>
            <a:r>
              <a:rPr lang="fr-FR" dirty="0" smtClean="0"/>
              <a:t>/ entrée de menu et application associée. </a:t>
            </a:r>
            <a:endParaRPr lang="fr-FR" dirty="0"/>
          </a:p>
          <a:p>
            <a:r>
              <a:rPr lang="fr-FR" dirty="0" smtClean="0"/>
              <a:t>À </a:t>
            </a:r>
            <a:r>
              <a:rPr lang="fr-FR" dirty="0"/>
              <a:t>chaque code fonction est associé un ou plusieurs niveaux d’habilitation. Ces niveaux d’habilitation permettent d’affiner les autorisations données aux </a:t>
            </a:r>
            <a:r>
              <a:rPr lang="fr-FR" dirty="0" smtClean="0"/>
              <a:t>délégués</a:t>
            </a:r>
          </a:p>
          <a:p>
            <a:endParaRPr lang="fr-FR" dirty="0"/>
          </a:p>
          <a:p>
            <a:endParaRPr lang="fr-FR" dirty="0" smtClean="0"/>
          </a:p>
          <a:p>
            <a:endParaRPr lang="fr-FR" dirty="0"/>
          </a:p>
          <a:p>
            <a:r>
              <a:rPr lang="fr-FR" b="1" dirty="0" smtClean="0"/>
              <a:t>Le contrôle du code fonction et de son habilitation est du ressort de l’équipe MOE en charge du développement de l’application</a:t>
            </a:r>
            <a:r>
              <a:rPr lang="fr-FR" dirty="0" smtClean="0"/>
              <a:t>. </a:t>
            </a:r>
          </a:p>
          <a:p>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30</a:t>
            </a:fld>
            <a:endParaRPr lang="fr-FR" dirty="0"/>
          </a:p>
        </p:txBody>
      </p:sp>
      <p:sp>
        <p:nvSpPr>
          <p:cNvPr id="6" name="Titre 2"/>
          <p:cNvSpPr txBox="1">
            <a:spLocks/>
          </p:cNvSpPr>
          <p:nvPr/>
        </p:nvSpPr>
        <p:spPr>
          <a:xfrm>
            <a:off x="1578000" y="388992"/>
            <a:ext cx="22806000" cy="1292067"/>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5"/>
            </a:pPr>
            <a:r>
              <a:rPr lang="fr-FR" dirty="0" smtClean="0"/>
              <a:t>L’application doit contrôler son accès (prérequis)</a:t>
            </a:r>
            <a:endParaRPr lang="fr-FR" dirty="0"/>
          </a:p>
        </p:txBody>
      </p:sp>
    </p:spTree>
    <p:extLst>
      <p:ext uri="{BB962C8B-B14F-4D97-AF65-F5344CB8AC3E}">
        <p14:creationId xmlns:p14="http://schemas.microsoft.com/office/powerpoint/2010/main" val="16284414"/>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p:txBody>
          <a:bodyPr>
            <a:normAutofit/>
          </a:bodyPr>
          <a:lstStyle/>
          <a:p>
            <a:pPr lvl="0"/>
            <a:r>
              <a:rPr lang="fr-FR" dirty="0" smtClean="0"/>
              <a:t>Afin </a:t>
            </a:r>
            <a:r>
              <a:rPr lang="fr-FR" dirty="0"/>
              <a:t>de permettre le paramétrage </a:t>
            </a:r>
            <a:r>
              <a:rPr lang="fr-FR" dirty="0" smtClean="0"/>
              <a:t>adéquat un formulaire est disponible. Il est à fournir à l’équipe BAD1 (M450) par une demande rubis.</a:t>
            </a:r>
          </a:p>
          <a:p>
            <a:pPr lvl="0"/>
            <a:endParaRPr lang="fr-FR" dirty="0"/>
          </a:p>
          <a:p>
            <a:pPr lvl="0"/>
            <a:r>
              <a:rPr lang="fr-FR" dirty="0" smtClean="0"/>
              <a:t>À l’issue de cette demande M450 prendra contact avec vous et vous fournira le code fonction BAD spécifique.</a:t>
            </a:r>
          </a:p>
          <a:p>
            <a:pPr lvl="0"/>
            <a:endParaRPr lang="fr-FR" dirty="0" smtClean="0"/>
          </a:p>
          <a:p>
            <a:r>
              <a:rPr lang="fr-FR" dirty="0" smtClean="0"/>
              <a:t>Pour plus d’informations : doc </a:t>
            </a:r>
            <a:r>
              <a:rPr lang="fr-FR" dirty="0" err="1" smtClean="0"/>
              <a:t>pixis</a:t>
            </a:r>
            <a:r>
              <a:rPr lang="fr-FR" dirty="0" smtClean="0"/>
              <a:t> infos n°0990014128 </a:t>
            </a:r>
            <a:r>
              <a:rPr lang="fr-FR" dirty="0"/>
              <a:t>: </a:t>
            </a:r>
            <a:r>
              <a:rPr lang="fr-FR" dirty="0">
                <a:hlinkClick r:id="rId2"/>
              </a:rPr>
              <a:t>http://wlib-SI.cm-cic.fr/?</a:t>
            </a:r>
            <a:r>
              <a:rPr lang="fr-FR" dirty="0" smtClean="0">
                <a:hlinkClick r:id="rId2"/>
              </a:rPr>
              <a:t>mnc=SRVIPX&amp;typ=VIEWDOC&amp;par=CodeObjet:0990014128;CodeSitePixis:99;Fede:11;Banque:10278;Guichet:00111</a:t>
            </a:r>
            <a:r>
              <a:rPr lang="fr-FR" dirty="0" smtClean="0"/>
              <a:t>  </a:t>
            </a:r>
            <a:endParaRPr lang="fr-FR" dirty="0"/>
          </a:p>
          <a:p>
            <a:pPr lvl="0"/>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31</a:t>
            </a:fld>
            <a:endParaRPr lang="fr-FR" dirty="0"/>
          </a:p>
        </p:txBody>
      </p:sp>
      <p:sp>
        <p:nvSpPr>
          <p:cNvPr id="6" name="Titre 2"/>
          <p:cNvSpPr txBox="1">
            <a:spLocks/>
          </p:cNvSpPr>
          <p:nvPr/>
        </p:nvSpPr>
        <p:spPr>
          <a:xfrm>
            <a:off x="1578000" y="388992"/>
            <a:ext cx="22806000" cy="1292067"/>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5"/>
            </a:pPr>
            <a:r>
              <a:rPr lang="fr-FR" dirty="0" smtClean="0"/>
              <a:t>L’application doit contrôler son accès (prérequis)</a:t>
            </a:r>
            <a:endParaRPr lang="fr-FR" dirty="0"/>
          </a:p>
        </p:txBody>
      </p:sp>
    </p:spTree>
    <p:extLst>
      <p:ext uri="{BB962C8B-B14F-4D97-AF65-F5344CB8AC3E}">
        <p14:creationId xmlns:p14="http://schemas.microsoft.com/office/powerpoint/2010/main" val="1345400442"/>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p:txBody>
          <a:bodyPr>
            <a:normAutofit lnSpcReduction="10000"/>
          </a:bodyPr>
          <a:lstStyle/>
          <a:p>
            <a:pPr lvl="0"/>
            <a:r>
              <a:rPr lang="fr-FR" b="1" dirty="0" smtClean="0"/>
              <a:t>ISD : </a:t>
            </a:r>
          </a:p>
          <a:p>
            <a:pPr lvl="0"/>
            <a:r>
              <a:rPr lang="fr-FR" dirty="0" smtClean="0"/>
              <a:t>Les </a:t>
            </a:r>
            <a:r>
              <a:rPr lang="fr-FR" dirty="0"/>
              <a:t>Identifiants Services Distants permettent à une application d’obtenir un moyen d’identification et d’authentification au travers d’un Login et d’un mot de passe.</a:t>
            </a:r>
          </a:p>
          <a:p>
            <a:pPr lvl="0"/>
            <a:endParaRPr lang="fr-FR" dirty="0" smtClean="0"/>
          </a:p>
          <a:p>
            <a:pPr lvl="0"/>
            <a:r>
              <a:rPr lang="fr-FR" dirty="0" smtClean="0"/>
              <a:t>Ces </a:t>
            </a:r>
            <a:r>
              <a:rPr lang="fr-FR" dirty="0"/>
              <a:t>identifiants servent essentiellement à l'obtention d’une authentification sécurisée. La relation entre l’identifiant et la personne physique l’utilisant est à assurer par l’application métier utilisant </a:t>
            </a:r>
            <a:r>
              <a:rPr lang="fr-FR" dirty="0" smtClean="0"/>
              <a:t>ISD. Ce </a:t>
            </a:r>
            <a:r>
              <a:rPr lang="fr-FR" dirty="0"/>
              <a:t>service ISD se différencie </a:t>
            </a:r>
            <a:r>
              <a:rPr lang="fr-FR" dirty="0" smtClean="0"/>
              <a:t>donc du </a:t>
            </a:r>
            <a:r>
              <a:rPr lang="fr-FR" dirty="0"/>
              <a:t>service d’identifiants </a:t>
            </a:r>
            <a:r>
              <a:rPr lang="fr-FR" dirty="0" smtClean="0"/>
              <a:t>(BAD) </a:t>
            </a:r>
            <a:r>
              <a:rPr lang="fr-FR" dirty="0"/>
              <a:t>standard par l’absence de contrat </a:t>
            </a:r>
            <a:r>
              <a:rPr lang="fr-FR" dirty="0" smtClean="0"/>
              <a:t>BAD associé. </a:t>
            </a:r>
            <a:r>
              <a:rPr lang="fr-FR" dirty="0"/>
              <a:t>Les Identifiants Services Distants sont inconnus des TIERS et inconnus "</a:t>
            </a:r>
            <a:r>
              <a:rPr lang="fr-FR" dirty="0" err="1"/>
              <a:t>bancairement</a:t>
            </a:r>
            <a:r>
              <a:rPr lang="fr-FR" dirty="0"/>
              <a:t>" parlant (pas de RIB associé). </a:t>
            </a:r>
            <a:endParaRPr lang="fr-FR" dirty="0" smtClean="0"/>
          </a:p>
          <a:p>
            <a:pPr lvl="0"/>
            <a:endParaRPr lang="fr-FR" dirty="0"/>
          </a:p>
          <a:p>
            <a:pPr lvl="0"/>
            <a:r>
              <a:rPr lang="fr-FR" dirty="0"/>
              <a:t>Dans son utilisation, les Identifiants Services Distants permettent aux utilisateurs détenteurs de se connecter à </a:t>
            </a:r>
            <a:r>
              <a:rPr lang="fr-FR" dirty="0" smtClean="0"/>
              <a:t>des </a:t>
            </a:r>
            <a:r>
              <a:rPr lang="fr-FR" dirty="0"/>
              <a:t>applications </a:t>
            </a:r>
            <a:r>
              <a:rPr lang="fr-FR" dirty="0" smtClean="0"/>
              <a:t>Internet.</a:t>
            </a:r>
          </a:p>
          <a:p>
            <a:pPr lvl="0"/>
            <a:endParaRPr lang="fr-FR" dirty="0"/>
          </a:p>
          <a:p>
            <a:pPr lvl="0"/>
            <a:r>
              <a:rPr lang="fr-FR" dirty="0"/>
              <a:t>La mise en place des ISD pour une entité gestionnaire doit être faite par une RUBIS </a:t>
            </a:r>
            <a:r>
              <a:rPr lang="fr-FR" dirty="0" smtClean="0"/>
              <a:t>à M450 à laquelle </a:t>
            </a:r>
            <a:r>
              <a:rPr lang="fr-FR" dirty="0"/>
              <a:t>il faut associer le Questionnaire Intégration ISD dûment rempli</a:t>
            </a:r>
            <a:r>
              <a:rPr lang="fr-FR" dirty="0" smtClean="0"/>
              <a:t>. (il est fourni par M450 lors de l’instruction de la demande)</a:t>
            </a:r>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32</a:t>
            </a:fld>
            <a:endParaRPr lang="fr-FR" dirty="0"/>
          </a:p>
        </p:txBody>
      </p:sp>
      <p:sp>
        <p:nvSpPr>
          <p:cNvPr id="6" name="Titre 2"/>
          <p:cNvSpPr txBox="1">
            <a:spLocks/>
          </p:cNvSpPr>
          <p:nvPr/>
        </p:nvSpPr>
        <p:spPr>
          <a:xfrm>
            <a:off x="1578000" y="388992"/>
            <a:ext cx="22806000" cy="1292067"/>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5"/>
            </a:pPr>
            <a:r>
              <a:rPr lang="fr-FR" dirty="0" smtClean="0"/>
              <a:t>L’application doit contrôler son accès (prérequis)</a:t>
            </a:r>
            <a:endParaRPr lang="fr-FR" dirty="0"/>
          </a:p>
        </p:txBody>
      </p:sp>
    </p:spTree>
    <p:extLst>
      <p:ext uri="{BB962C8B-B14F-4D97-AF65-F5344CB8AC3E}">
        <p14:creationId xmlns:p14="http://schemas.microsoft.com/office/powerpoint/2010/main" val="2327540776"/>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425600" y="2376000"/>
            <a:ext cx="11778336" cy="10224000"/>
          </a:xfrm>
        </p:spPr>
        <p:txBody>
          <a:bodyPr>
            <a:normAutofit/>
          </a:bodyPr>
          <a:lstStyle/>
          <a:p>
            <a:r>
              <a:rPr lang="fr-FR" dirty="0" smtClean="0"/>
              <a:t>Une fois que votre application est disponible dans la bibliothèque d’application SNBAPP et que vous avez le code fonction BAD associé fourni par M450, il faudra faire une demande d’ajout de page sur le site.</a:t>
            </a:r>
          </a:p>
          <a:p>
            <a:endParaRPr lang="fr-FR" dirty="0"/>
          </a:p>
          <a:p>
            <a:r>
              <a:rPr lang="fr-FR" dirty="0" smtClean="0"/>
              <a:t>Si la fonctionnalité nécessite une entrée dans le menu transactionnel, il faut contacter l’équipe 5410/5420 avec le SARA type « </a:t>
            </a:r>
            <a:r>
              <a:rPr lang="fr-FR" dirty="0"/>
              <a:t>SITW007 - SINBAD - Intégration d'une nouvelle application</a:t>
            </a:r>
            <a:r>
              <a:rPr lang="fr-FR" dirty="0" smtClean="0"/>
              <a:t> ».</a:t>
            </a:r>
          </a:p>
          <a:p>
            <a:endParaRPr lang="fr-FR" dirty="0"/>
          </a:p>
          <a:p>
            <a:r>
              <a:rPr lang="fr-FR" dirty="0" smtClean="0"/>
              <a:t>Si l’action est sur la vitrine, sans ajout d’application métier, il faut contacter le webmaster.</a:t>
            </a:r>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33</a:t>
            </a:fld>
            <a:endParaRPr lang="fr-FR" dirty="0"/>
          </a:p>
        </p:txBody>
      </p:sp>
      <p:pic>
        <p:nvPicPr>
          <p:cNvPr id="4" name="Image 3"/>
          <p:cNvPicPr>
            <a:picLocks noChangeAspect="1"/>
          </p:cNvPicPr>
          <p:nvPr/>
        </p:nvPicPr>
        <p:blipFill>
          <a:blip r:embed="rId3"/>
          <a:stretch>
            <a:fillRect/>
          </a:stretch>
        </p:blipFill>
        <p:spPr>
          <a:xfrm>
            <a:off x="13127982" y="3474721"/>
            <a:ext cx="10911404" cy="7303500"/>
          </a:xfrm>
          <a:prstGeom prst="rect">
            <a:avLst/>
          </a:prstGeom>
        </p:spPr>
      </p:pic>
      <p:sp>
        <p:nvSpPr>
          <p:cNvPr id="7" name="Titre 2"/>
          <p:cNvSpPr txBox="1">
            <a:spLocks/>
          </p:cNvSpPr>
          <p:nvPr/>
        </p:nvSpPr>
        <p:spPr>
          <a:xfrm>
            <a:off x="1578000" y="388992"/>
            <a:ext cx="22806000" cy="1292067"/>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6"/>
            </a:pPr>
            <a:r>
              <a:rPr lang="fr-FR" dirty="0" smtClean="0"/>
              <a:t>Procéder à la déclaration de pages dans </a:t>
            </a:r>
            <a:r>
              <a:rPr lang="fr-FR" dirty="0" err="1" smtClean="0"/>
              <a:t>SinBAD</a:t>
            </a:r>
            <a:endParaRPr lang="fr-FR" dirty="0"/>
          </a:p>
        </p:txBody>
      </p:sp>
    </p:spTree>
    <p:extLst>
      <p:ext uri="{BB962C8B-B14F-4D97-AF65-F5344CB8AC3E}">
        <p14:creationId xmlns:p14="http://schemas.microsoft.com/office/powerpoint/2010/main" val="1437519882"/>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7"/>
          </p:nvPr>
        </p:nvSpPr>
        <p:spPr/>
        <p:txBody>
          <a:bodyPr/>
          <a:lstStyle/>
          <a:p>
            <a:fld id="{86CB4B4D-7CA3-9044-876B-883B54F8677D}" type="slidenum">
              <a:rPr lang="fr-FR" smtClean="0"/>
              <a:pPr/>
              <a:t>34</a:t>
            </a:fld>
            <a:endParaRPr lang="fr-FR" dirty="0"/>
          </a:p>
        </p:txBody>
      </p:sp>
      <p:pic>
        <p:nvPicPr>
          <p:cNvPr id="4" name="Image 3"/>
          <p:cNvPicPr>
            <a:picLocks noChangeAspect="1"/>
          </p:cNvPicPr>
          <p:nvPr/>
        </p:nvPicPr>
        <p:blipFill>
          <a:blip r:embed="rId2"/>
          <a:stretch>
            <a:fillRect/>
          </a:stretch>
        </p:blipFill>
        <p:spPr>
          <a:xfrm>
            <a:off x="13127982" y="3474721"/>
            <a:ext cx="10911404" cy="7303500"/>
          </a:xfrm>
          <a:prstGeom prst="rect">
            <a:avLst/>
          </a:prstGeom>
        </p:spPr>
      </p:pic>
      <p:sp>
        <p:nvSpPr>
          <p:cNvPr id="8" name="Rectangle 7"/>
          <p:cNvSpPr/>
          <p:nvPr/>
        </p:nvSpPr>
        <p:spPr>
          <a:xfrm>
            <a:off x="13231178" y="11188460"/>
            <a:ext cx="10808208" cy="1629677"/>
          </a:xfrm>
          <a:prstGeom prst="rect">
            <a:avLst/>
          </a:prstGeom>
        </p:spPr>
        <p:txBody>
          <a:bodyPr wrap="square">
            <a:spAutoFit/>
          </a:bodyPr>
          <a:lstStyle/>
          <a:p>
            <a:pPr algn="l" defTabSz="438139" hangingPunct="1">
              <a:lnSpc>
                <a:spcPct val="90000"/>
              </a:lnSpc>
              <a:spcBef>
                <a:spcPts val="1125"/>
              </a:spcBef>
            </a:pPr>
            <a:r>
              <a:rPr lang="fr-FR" sz="3700" dirty="0" smtClean="0">
                <a:solidFill>
                  <a:srgbClr val="01398C"/>
                </a:solidFill>
                <a:ea typeface="Segoe UI Light" panose="020B0502040204020203" pitchFamily="34" charset="0"/>
                <a:cs typeface="Segoe UI Light" panose="020B0502040204020203" pitchFamily="34" charset="0"/>
                <a:sym typeface="Swis721 BT"/>
              </a:rPr>
              <a:t>Un «</a:t>
            </a:r>
            <a:r>
              <a:rPr lang="fr-FR" sz="3700" dirty="0">
                <a:solidFill>
                  <a:srgbClr val="01398C"/>
                </a:solidFill>
                <a:ea typeface="Segoe UI Light" panose="020B0502040204020203" pitchFamily="34" charset="0"/>
                <a:cs typeface="Segoe UI Light" panose="020B0502040204020203" pitchFamily="34" charset="0"/>
                <a:sym typeface="Swis721 BT"/>
              </a:rPr>
              <a:t> identifiant de lien » peut être associé à votre page. Cela peut-être pratique si une autre application doit faire appel à la </a:t>
            </a:r>
            <a:r>
              <a:rPr lang="fr-FR" sz="3700" dirty="0" smtClean="0">
                <a:solidFill>
                  <a:srgbClr val="01398C"/>
                </a:solidFill>
                <a:ea typeface="Segoe UI Light" panose="020B0502040204020203" pitchFamily="34" charset="0"/>
                <a:cs typeface="Segoe UI Light" panose="020B0502040204020203" pitchFamily="34" charset="0"/>
                <a:sym typeface="Swis721 BT"/>
              </a:rPr>
              <a:t>votre</a:t>
            </a:r>
            <a:endParaRPr lang="fr-FR" sz="3700" dirty="0">
              <a:solidFill>
                <a:srgbClr val="01398C"/>
              </a:solidFill>
              <a:ea typeface="Segoe UI Light" panose="020B0502040204020203" pitchFamily="34" charset="0"/>
              <a:cs typeface="Segoe UI Light" panose="020B0502040204020203" pitchFamily="34" charset="0"/>
              <a:sym typeface="Swis721 BT"/>
            </a:endParaRPr>
          </a:p>
        </p:txBody>
      </p:sp>
      <p:cxnSp>
        <p:nvCxnSpPr>
          <p:cNvPr id="7" name="Connecteur droit avec flèche 6"/>
          <p:cNvCxnSpPr/>
          <p:nvPr/>
        </p:nvCxnSpPr>
        <p:spPr>
          <a:xfrm flipV="1">
            <a:off x="14136624" y="7918704"/>
            <a:ext cx="420624" cy="326975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9" name="Espace réservé du texte 1"/>
          <p:cNvSpPr>
            <a:spLocks noGrp="1"/>
          </p:cNvSpPr>
          <p:nvPr>
            <p:ph type="body" sz="quarter" idx="15"/>
          </p:nvPr>
        </p:nvSpPr>
        <p:spPr>
          <a:xfrm>
            <a:off x="1425600" y="2376000"/>
            <a:ext cx="11778336" cy="10224000"/>
          </a:xfrm>
        </p:spPr>
        <p:txBody>
          <a:bodyPr>
            <a:normAutofit/>
          </a:bodyPr>
          <a:lstStyle/>
          <a:p>
            <a:r>
              <a:rPr lang="fr-FR" dirty="0"/>
              <a:t>Une fois que votre application est disponible dans la bibliothèque d’application SNBAPP et que vous avez le code fonction BAD associé fourni par </a:t>
            </a:r>
            <a:r>
              <a:rPr lang="fr-FR" dirty="0" smtClean="0"/>
              <a:t>M450, </a:t>
            </a:r>
            <a:r>
              <a:rPr lang="fr-FR" dirty="0"/>
              <a:t>il faudra faire une demande d’ajout de page sur le site.</a:t>
            </a:r>
          </a:p>
          <a:p>
            <a:endParaRPr lang="fr-FR" dirty="0"/>
          </a:p>
          <a:p>
            <a:r>
              <a:rPr lang="fr-FR" dirty="0"/>
              <a:t>Si la fonctionnalité nécessite une entrée dans le menu transactionnel, il faut contacter l’équipe 5410/5420 avec le SARA type « SITW007 - SINBAD - Intégration d'une nouvelle application ».</a:t>
            </a:r>
          </a:p>
          <a:p>
            <a:endParaRPr lang="fr-FR" dirty="0"/>
          </a:p>
          <a:p>
            <a:r>
              <a:rPr lang="fr-FR" dirty="0"/>
              <a:t>Si l’action est sur la vitrine, sans ajout d’application métier, il faut contacter le webmaster.</a:t>
            </a:r>
          </a:p>
        </p:txBody>
      </p:sp>
      <p:sp>
        <p:nvSpPr>
          <p:cNvPr id="10" name="Titre 2"/>
          <p:cNvSpPr txBox="1">
            <a:spLocks/>
          </p:cNvSpPr>
          <p:nvPr/>
        </p:nvSpPr>
        <p:spPr>
          <a:xfrm>
            <a:off x="1578000" y="388992"/>
            <a:ext cx="22806000" cy="1292067"/>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6"/>
            </a:pPr>
            <a:r>
              <a:rPr lang="fr-FR" dirty="0" smtClean="0"/>
              <a:t>Procéder à la déclaration de pages dans </a:t>
            </a:r>
            <a:r>
              <a:rPr lang="fr-FR" dirty="0" err="1" smtClean="0"/>
              <a:t>SinBAD</a:t>
            </a:r>
            <a:endParaRPr lang="fr-FR" dirty="0"/>
          </a:p>
        </p:txBody>
      </p:sp>
    </p:spTree>
    <p:extLst>
      <p:ext uri="{BB962C8B-B14F-4D97-AF65-F5344CB8AC3E}">
        <p14:creationId xmlns:p14="http://schemas.microsoft.com/office/powerpoint/2010/main" val="2296861248"/>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p:txBody>
          <a:bodyPr/>
          <a:lstStyle/>
          <a:p>
            <a:r>
              <a:rPr lang="fr-FR" altLang="fr-FR" dirty="0" smtClean="0">
                <a:solidFill>
                  <a:schemeClr val="tx1"/>
                </a:solidFill>
              </a:rPr>
              <a:t>Dès que votre demande est traitée coté 5410/5420 ou webmaster l’application sera disponible sur le site internet demandé sur l’environnement de test.</a:t>
            </a:r>
            <a:endParaRPr lang="fr-FR" altLang="fr-FR" dirty="0">
              <a:solidFill>
                <a:schemeClr val="tx1"/>
              </a:solidFill>
            </a:endParaRPr>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35</a:t>
            </a:fld>
            <a:endParaRPr lang="fr-FR" dirty="0"/>
          </a:p>
        </p:txBody>
      </p:sp>
      <p:sp>
        <p:nvSpPr>
          <p:cNvPr id="10" name="Espace réservé du texte 1"/>
          <p:cNvSpPr txBox="1">
            <a:spLocks/>
          </p:cNvSpPr>
          <p:nvPr/>
        </p:nvSpPr>
        <p:spPr>
          <a:xfrm>
            <a:off x="1578000" y="10098156"/>
            <a:ext cx="8071425" cy="2654243"/>
          </a:xfrm>
          <a:prstGeom prst="rect">
            <a:avLst/>
          </a:prstGeom>
        </p:spPr>
        <p:txBody>
          <a:bodyPr vert="horz" lIns="91440" tIns="45720" rIns="91440" bIns="45720" rtlCol="0">
            <a:normAutofit/>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endParaRPr lang="fr-FR" dirty="0"/>
          </a:p>
        </p:txBody>
      </p:sp>
      <p:pic>
        <p:nvPicPr>
          <p:cNvPr id="4" name="Image 3"/>
          <p:cNvPicPr>
            <a:picLocks noChangeAspect="1"/>
          </p:cNvPicPr>
          <p:nvPr/>
        </p:nvPicPr>
        <p:blipFill>
          <a:blip r:embed="rId3"/>
          <a:stretch>
            <a:fillRect/>
          </a:stretch>
        </p:blipFill>
        <p:spPr>
          <a:xfrm>
            <a:off x="3200401" y="4110285"/>
            <a:ext cx="15244762" cy="8334128"/>
          </a:xfrm>
          <a:prstGeom prst="rect">
            <a:avLst/>
          </a:prstGeom>
        </p:spPr>
      </p:pic>
      <p:sp>
        <p:nvSpPr>
          <p:cNvPr id="14" name="Rectangle 13"/>
          <p:cNvSpPr/>
          <p:nvPr/>
        </p:nvSpPr>
        <p:spPr>
          <a:xfrm>
            <a:off x="3200401" y="5576065"/>
            <a:ext cx="14622356" cy="6517614"/>
          </a:xfrm>
          <a:prstGeom prst="rect">
            <a:avLst/>
          </a:prstGeom>
          <a:noFill/>
          <a:ln w="76200" cap="flat">
            <a:solidFill>
              <a:srgbClr val="FF0000"/>
            </a:solid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endParaRPr lang="fr-FR" sz="3200" dirty="0" err="1">
              <a:solidFill>
                <a:schemeClr val="bg1"/>
              </a:solidFill>
              <a:latin typeface="Swis721 BT Roman" charset="0"/>
              <a:ea typeface="Swis721 BT Roman" charset="0"/>
              <a:cs typeface="Swis721 BT Roman" charset="0"/>
            </a:endParaRPr>
          </a:p>
        </p:txBody>
      </p:sp>
      <p:sp>
        <p:nvSpPr>
          <p:cNvPr id="9" name="Titre 2"/>
          <p:cNvSpPr txBox="1">
            <a:spLocks/>
          </p:cNvSpPr>
          <p:nvPr/>
        </p:nvSpPr>
        <p:spPr>
          <a:xfrm>
            <a:off x="1578000" y="388992"/>
            <a:ext cx="22806000" cy="1292067"/>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6"/>
            </a:pPr>
            <a:r>
              <a:rPr lang="fr-FR" dirty="0" smtClean="0"/>
              <a:t>Procéder à la déclaration de pages dans </a:t>
            </a:r>
            <a:r>
              <a:rPr lang="fr-FR" dirty="0" err="1" smtClean="0"/>
              <a:t>SinBAD</a:t>
            </a:r>
            <a:endParaRPr lang="fr-FR" dirty="0"/>
          </a:p>
        </p:txBody>
      </p:sp>
    </p:spTree>
    <p:extLst>
      <p:ext uri="{BB962C8B-B14F-4D97-AF65-F5344CB8AC3E}">
        <p14:creationId xmlns:p14="http://schemas.microsoft.com/office/powerpoint/2010/main" val="3920508445"/>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ccolade fermante 28"/>
          <p:cNvSpPr/>
          <p:nvPr/>
        </p:nvSpPr>
        <p:spPr>
          <a:xfrm>
            <a:off x="18343097" y="5230368"/>
            <a:ext cx="1357239" cy="5284725"/>
          </a:xfrm>
          <a:prstGeom prst="rightBrace">
            <a:avLst>
              <a:gd name="adj1" fmla="val 0"/>
              <a:gd name="adj2" fmla="val 50386"/>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rgbClr val="000000"/>
              </a:solidFill>
              <a:effectLst/>
              <a:uFillTx/>
            </a:endParaRPr>
          </a:p>
        </p:txBody>
      </p:sp>
      <p:sp>
        <p:nvSpPr>
          <p:cNvPr id="17" name="Rectangle à coins arrondis 16"/>
          <p:cNvSpPr/>
          <p:nvPr/>
        </p:nvSpPr>
        <p:spPr>
          <a:xfrm>
            <a:off x="50607" y="2904664"/>
            <a:ext cx="5878334" cy="9766006"/>
          </a:xfrm>
          <a:prstGeom prst="roundRect">
            <a:avLst/>
          </a:prstGeom>
          <a:solidFill>
            <a:schemeClr val="accent2">
              <a:lumMod val="20000"/>
              <a:lumOff val="80000"/>
            </a:schemeClr>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endParaRPr lang="fr-FR" sz="3200" dirty="0" err="1">
              <a:solidFill>
                <a:schemeClr val="bg1"/>
              </a:solidFill>
              <a:latin typeface="Swis721 BT Roman" charset="0"/>
              <a:ea typeface="Swis721 BT Roman" charset="0"/>
              <a:cs typeface="Swis721 BT Roman" charset="0"/>
            </a:endParaRPr>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36</a:t>
            </a:fld>
            <a:endParaRPr lang="fr-FR" dirty="0"/>
          </a:p>
        </p:txBody>
      </p:sp>
      <p:sp>
        <p:nvSpPr>
          <p:cNvPr id="4" name="Rectangle à coins arrondis 3"/>
          <p:cNvSpPr/>
          <p:nvPr/>
        </p:nvSpPr>
        <p:spPr>
          <a:xfrm>
            <a:off x="18135264" y="2912488"/>
            <a:ext cx="3965112" cy="2627553"/>
          </a:xfrm>
          <a:prstGeom prst="round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r>
              <a:rPr lang="fr-FR" sz="3200" dirty="0" smtClean="0">
                <a:solidFill>
                  <a:schemeClr val="bg1"/>
                </a:solidFill>
                <a:latin typeface="Swis721 BT Roman" charset="0"/>
                <a:ea typeface="Swis721 BT Roman" charset="0"/>
                <a:cs typeface="Swis721 BT Roman" charset="0"/>
              </a:rPr>
              <a:t>Demande à 5410/5420</a:t>
            </a:r>
          </a:p>
          <a:p>
            <a:pPr algn="ctr"/>
            <a:r>
              <a:rPr lang="fr-FR" sz="3200" dirty="0" smtClean="0">
                <a:solidFill>
                  <a:schemeClr val="bg1"/>
                </a:solidFill>
                <a:latin typeface="Swis721 BT Roman" charset="0"/>
                <a:ea typeface="Swis721 BT Roman" charset="0"/>
                <a:cs typeface="Swis721 BT Roman" charset="0"/>
              </a:rPr>
              <a:t>SARA </a:t>
            </a:r>
            <a:r>
              <a:rPr lang="fr-FR" sz="3200" i="1" dirty="0" smtClean="0">
                <a:solidFill>
                  <a:schemeClr val="bg1"/>
                </a:solidFill>
                <a:latin typeface="Swis721 BT Roman" charset="0"/>
                <a:ea typeface="Swis721 BT Roman" charset="0"/>
                <a:cs typeface="Swis721 BT Roman" charset="0"/>
              </a:rPr>
              <a:t>« SITW007 Intégration nouvelle application »</a:t>
            </a:r>
            <a:endParaRPr lang="fr-FR" sz="3200" i="1" dirty="0">
              <a:solidFill>
                <a:schemeClr val="bg1"/>
              </a:solidFill>
              <a:latin typeface="Swis721 BT Roman" charset="0"/>
              <a:ea typeface="Swis721 BT Roman" charset="0"/>
              <a:cs typeface="Swis721 BT Roman" charset="0"/>
            </a:endParaRPr>
          </a:p>
        </p:txBody>
      </p:sp>
      <p:sp>
        <p:nvSpPr>
          <p:cNvPr id="8" name="Rectangle avec coin rogné 7"/>
          <p:cNvSpPr/>
          <p:nvPr/>
        </p:nvSpPr>
        <p:spPr>
          <a:xfrm>
            <a:off x="864537" y="6545811"/>
            <a:ext cx="3965112" cy="2627553"/>
          </a:xfrm>
          <a:prstGeom prst="snip1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r>
              <a:rPr lang="fr-FR" sz="3200" dirty="0" smtClean="0">
                <a:solidFill>
                  <a:schemeClr val="bg1"/>
                </a:solidFill>
                <a:latin typeface="Swis721 BT Roman" charset="0"/>
                <a:ea typeface="Swis721 BT Roman" charset="0"/>
                <a:cs typeface="Swis721 BT Roman" charset="0"/>
              </a:rPr>
              <a:t>Code fonction BAD</a:t>
            </a:r>
            <a:endParaRPr lang="fr-FR" sz="3200" dirty="0">
              <a:solidFill>
                <a:schemeClr val="bg1"/>
              </a:solidFill>
              <a:latin typeface="Swis721 BT Roman" charset="0"/>
              <a:ea typeface="Swis721 BT Roman" charset="0"/>
              <a:cs typeface="Swis721 BT Roman" charset="0"/>
            </a:endParaRPr>
          </a:p>
        </p:txBody>
      </p:sp>
      <p:sp>
        <p:nvSpPr>
          <p:cNvPr id="10" name="Rectangle avec coin rogné 9"/>
          <p:cNvSpPr/>
          <p:nvPr/>
        </p:nvSpPr>
        <p:spPr>
          <a:xfrm>
            <a:off x="7073034" y="6545810"/>
            <a:ext cx="3965112" cy="2627553"/>
          </a:xfrm>
          <a:prstGeom prst="snip1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r>
              <a:rPr lang="fr-FR" sz="3200" dirty="0" smtClean="0">
                <a:solidFill>
                  <a:schemeClr val="bg1"/>
                </a:solidFill>
                <a:latin typeface="Swis721 BT Roman" charset="0"/>
                <a:ea typeface="Swis721 BT Roman" charset="0"/>
                <a:cs typeface="Swis721 BT Roman" charset="0"/>
              </a:rPr>
              <a:t>Rubis à BAD1/M450</a:t>
            </a:r>
          </a:p>
          <a:p>
            <a:r>
              <a:rPr lang="fr-FR" sz="3200" dirty="0" smtClean="0">
                <a:solidFill>
                  <a:schemeClr val="bg1"/>
                </a:solidFill>
                <a:latin typeface="Swis721 BT Roman" charset="0"/>
                <a:ea typeface="Swis721 BT Roman" charset="0"/>
                <a:cs typeface="Swis721 BT Roman" charset="0"/>
              </a:rPr>
              <a:t>Formulaire à remplir</a:t>
            </a:r>
            <a:endParaRPr lang="fr-FR" sz="3200" dirty="0">
              <a:solidFill>
                <a:schemeClr val="bg1"/>
              </a:solidFill>
              <a:latin typeface="Swis721 BT Roman" charset="0"/>
              <a:ea typeface="Swis721 BT Roman" charset="0"/>
              <a:cs typeface="Swis721 BT Roman" charset="0"/>
            </a:endParaRPr>
          </a:p>
        </p:txBody>
      </p:sp>
      <p:sp>
        <p:nvSpPr>
          <p:cNvPr id="11" name="Rectangle à coins arrondis 10"/>
          <p:cNvSpPr/>
          <p:nvPr/>
        </p:nvSpPr>
        <p:spPr>
          <a:xfrm>
            <a:off x="12963144" y="6574557"/>
            <a:ext cx="3965112" cy="2627553"/>
          </a:xfrm>
          <a:prstGeom prst="round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r>
              <a:rPr lang="fr-FR" sz="3200" dirty="0" smtClean="0">
                <a:solidFill>
                  <a:schemeClr val="bg1"/>
                </a:solidFill>
                <a:latin typeface="Swis721 BT Roman" charset="0"/>
                <a:ea typeface="Swis721 BT Roman" charset="0"/>
                <a:cs typeface="Swis721 BT Roman" charset="0"/>
              </a:rPr>
              <a:t>Demande ajout de page</a:t>
            </a:r>
            <a:endParaRPr lang="fr-FR" sz="3200" dirty="0">
              <a:solidFill>
                <a:schemeClr val="bg1"/>
              </a:solidFill>
              <a:latin typeface="Swis721 BT Roman" charset="0"/>
              <a:ea typeface="Swis721 BT Roman" charset="0"/>
              <a:cs typeface="Swis721 BT Roman" charset="0"/>
            </a:endParaRPr>
          </a:p>
        </p:txBody>
      </p:sp>
      <p:sp>
        <p:nvSpPr>
          <p:cNvPr id="13" name="Rectangle avec coin rogné 12"/>
          <p:cNvSpPr/>
          <p:nvPr/>
        </p:nvSpPr>
        <p:spPr>
          <a:xfrm>
            <a:off x="870319" y="3626495"/>
            <a:ext cx="3858388" cy="2655281"/>
          </a:xfrm>
          <a:prstGeom prst="snip1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r>
              <a:rPr lang="fr-FR" sz="3200" dirty="0">
                <a:solidFill>
                  <a:schemeClr val="bg1"/>
                </a:solidFill>
                <a:latin typeface="Swis721 BT Roman" charset="0"/>
                <a:ea typeface="Swis721 BT Roman" charset="0"/>
                <a:cs typeface="Swis721 BT Roman" charset="0"/>
              </a:rPr>
              <a:t>Application </a:t>
            </a:r>
            <a:r>
              <a:rPr lang="fr-FR" sz="3200" dirty="0" smtClean="0">
                <a:solidFill>
                  <a:schemeClr val="bg1"/>
                </a:solidFill>
                <a:latin typeface="Swis721 BT Roman" charset="0"/>
                <a:ea typeface="Swis721 BT Roman" charset="0"/>
                <a:cs typeface="Swis721 BT Roman" charset="0"/>
              </a:rPr>
              <a:t>disponible dans SNBAPP (</a:t>
            </a:r>
            <a:r>
              <a:rPr lang="fr-FR" sz="3200" dirty="0">
                <a:solidFill>
                  <a:schemeClr val="bg1"/>
                </a:solidFill>
                <a:latin typeface="Swis721 BT Roman" charset="0"/>
                <a:ea typeface="Swis721 BT Roman" charset="0"/>
                <a:cs typeface="Swis721 BT Roman" charset="0"/>
              </a:rPr>
              <a:t>é</a:t>
            </a:r>
            <a:r>
              <a:rPr lang="fr-FR" sz="3200" dirty="0" smtClean="0">
                <a:solidFill>
                  <a:schemeClr val="bg1"/>
                </a:solidFill>
                <a:latin typeface="Swis721 BT Roman" charset="0"/>
                <a:ea typeface="Swis721 BT Roman" charset="0"/>
                <a:cs typeface="Swis721 BT Roman" charset="0"/>
              </a:rPr>
              <a:t>tape 1)</a:t>
            </a:r>
            <a:endParaRPr lang="fr-FR" sz="3200" dirty="0">
              <a:solidFill>
                <a:schemeClr val="bg1"/>
              </a:solidFill>
              <a:latin typeface="Swis721 BT Roman" charset="0"/>
              <a:ea typeface="Swis721 BT Roman" charset="0"/>
              <a:cs typeface="Swis721 BT Roman" charset="0"/>
            </a:endParaRPr>
          </a:p>
        </p:txBody>
      </p:sp>
      <p:sp>
        <p:nvSpPr>
          <p:cNvPr id="16" name="Rectangle à coins arrondis 15"/>
          <p:cNvSpPr/>
          <p:nvPr/>
        </p:nvSpPr>
        <p:spPr>
          <a:xfrm>
            <a:off x="18135264" y="10374160"/>
            <a:ext cx="3985558" cy="2627553"/>
          </a:xfrm>
          <a:prstGeom prst="round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r>
              <a:rPr lang="fr-FR" sz="3200" dirty="0" smtClean="0">
                <a:solidFill>
                  <a:schemeClr val="bg1"/>
                </a:solidFill>
                <a:latin typeface="Swis721 BT Roman" charset="0"/>
                <a:ea typeface="Swis721 BT Roman" charset="0"/>
                <a:cs typeface="Swis721 BT Roman" charset="0"/>
              </a:rPr>
              <a:t>Contacter les Webmasters</a:t>
            </a:r>
            <a:endParaRPr lang="fr-FR" sz="3200" dirty="0">
              <a:solidFill>
                <a:schemeClr val="bg1"/>
              </a:solidFill>
              <a:latin typeface="Swis721 BT Roman" charset="0"/>
              <a:ea typeface="Swis721 BT Roman" charset="0"/>
              <a:cs typeface="Swis721 BT Roman" charset="0"/>
            </a:endParaRPr>
          </a:p>
        </p:txBody>
      </p:sp>
      <p:sp>
        <p:nvSpPr>
          <p:cNvPr id="18" name="Espace réservé du texte 1"/>
          <p:cNvSpPr>
            <a:spLocks noGrp="1"/>
          </p:cNvSpPr>
          <p:nvPr>
            <p:ph type="body" sz="quarter" idx="15"/>
          </p:nvPr>
        </p:nvSpPr>
        <p:spPr>
          <a:xfrm>
            <a:off x="1403293" y="1304886"/>
            <a:ext cx="2792439" cy="2124826"/>
          </a:xfrm>
        </p:spPr>
        <p:txBody>
          <a:bodyPr>
            <a:normAutofit/>
          </a:bodyPr>
          <a:lstStyle/>
          <a:p>
            <a:endParaRPr lang="fr-FR" dirty="0" smtClean="0"/>
          </a:p>
          <a:p>
            <a:r>
              <a:rPr lang="fr-FR" dirty="0" smtClean="0"/>
              <a:t>Prérequis</a:t>
            </a:r>
          </a:p>
        </p:txBody>
      </p:sp>
      <p:sp>
        <p:nvSpPr>
          <p:cNvPr id="19" name="Accolade fermante 18"/>
          <p:cNvSpPr/>
          <p:nvPr/>
        </p:nvSpPr>
        <p:spPr>
          <a:xfrm>
            <a:off x="11534855" y="3477993"/>
            <a:ext cx="1202328" cy="8698844"/>
          </a:xfrm>
          <a:prstGeom prst="rightBrace">
            <a:avLst>
              <a:gd name="adj1" fmla="val 117849"/>
              <a:gd name="adj2" fmla="val 49512"/>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rgbClr val="000000"/>
              </a:solidFill>
              <a:effectLst/>
              <a:uFillTx/>
            </a:endParaRPr>
          </a:p>
        </p:txBody>
      </p:sp>
      <p:sp>
        <p:nvSpPr>
          <p:cNvPr id="21" name="Rectangle avec coin rogné 20"/>
          <p:cNvSpPr/>
          <p:nvPr/>
        </p:nvSpPr>
        <p:spPr>
          <a:xfrm>
            <a:off x="937165" y="9515783"/>
            <a:ext cx="3965112" cy="2627553"/>
          </a:xfrm>
          <a:prstGeom prst="snip1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r>
              <a:rPr lang="fr-FR" sz="3200" dirty="0" smtClean="0">
                <a:solidFill>
                  <a:schemeClr val="bg1"/>
                </a:solidFill>
                <a:latin typeface="Swis721 BT Roman" charset="0"/>
                <a:ea typeface="Swis721 BT Roman" charset="0"/>
                <a:cs typeface="Swis721 BT Roman" charset="0"/>
              </a:rPr>
              <a:t>BADISD</a:t>
            </a:r>
            <a:endParaRPr lang="fr-FR" sz="3200" dirty="0">
              <a:solidFill>
                <a:schemeClr val="bg1"/>
              </a:solidFill>
              <a:latin typeface="Swis721 BT Roman" charset="0"/>
              <a:ea typeface="Swis721 BT Roman" charset="0"/>
              <a:cs typeface="Swis721 BT Roman" charset="0"/>
            </a:endParaRPr>
          </a:p>
        </p:txBody>
      </p:sp>
      <p:sp>
        <p:nvSpPr>
          <p:cNvPr id="23" name="Rectangle avec coin rogné 22"/>
          <p:cNvSpPr/>
          <p:nvPr/>
        </p:nvSpPr>
        <p:spPr>
          <a:xfrm>
            <a:off x="7073034" y="9618790"/>
            <a:ext cx="3965112" cy="2627553"/>
          </a:xfrm>
          <a:prstGeom prst="snip1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r>
              <a:rPr lang="fr-FR" sz="3200" dirty="0" smtClean="0">
                <a:solidFill>
                  <a:schemeClr val="bg1"/>
                </a:solidFill>
                <a:latin typeface="Swis721 BT Roman" charset="0"/>
                <a:ea typeface="Swis721 BT Roman" charset="0"/>
                <a:cs typeface="Swis721 BT Roman" charset="0"/>
              </a:rPr>
              <a:t>Rubis M450</a:t>
            </a:r>
          </a:p>
          <a:p>
            <a:r>
              <a:rPr lang="fr-FR" sz="3200" dirty="0" smtClean="0">
                <a:solidFill>
                  <a:schemeClr val="bg1"/>
                </a:solidFill>
                <a:latin typeface="Swis721 BT Roman" charset="0"/>
                <a:ea typeface="Swis721 BT Roman" charset="0"/>
                <a:cs typeface="Swis721 BT Roman" charset="0"/>
              </a:rPr>
              <a:t>« </a:t>
            </a:r>
            <a:r>
              <a:rPr lang="fr-FR" sz="3200" i="1" dirty="0" smtClean="0">
                <a:solidFill>
                  <a:schemeClr val="bg1"/>
                </a:solidFill>
                <a:latin typeface="Swis721 BT Roman" charset="0"/>
                <a:ea typeface="Swis721 BT Roman" charset="0"/>
                <a:cs typeface="Swis721 BT Roman" charset="0"/>
              </a:rPr>
              <a:t>Questionnaire intégration ISD </a:t>
            </a:r>
            <a:r>
              <a:rPr lang="fr-FR" sz="3200" dirty="0" smtClean="0">
                <a:solidFill>
                  <a:schemeClr val="bg1"/>
                </a:solidFill>
                <a:latin typeface="Swis721 BT Roman" charset="0"/>
                <a:ea typeface="Swis721 BT Roman" charset="0"/>
                <a:cs typeface="Swis721 BT Roman" charset="0"/>
              </a:rPr>
              <a:t>»</a:t>
            </a:r>
            <a:endParaRPr lang="fr-FR" sz="3200" dirty="0">
              <a:solidFill>
                <a:schemeClr val="bg1"/>
              </a:solidFill>
              <a:latin typeface="Swis721 BT Roman" charset="0"/>
              <a:ea typeface="Swis721 BT Roman" charset="0"/>
              <a:cs typeface="Swis721 BT Roman" charset="0"/>
            </a:endParaRPr>
          </a:p>
        </p:txBody>
      </p:sp>
      <p:sp>
        <p:nvSpPr>
          <p:cNvPr id="2" name="Flèche droite à entaille 1"/>
          <p:cNvSpPr/>
          <p:nvPr/>
        </p:nvSpPr>
        <p:spPr>
          <a:xfrm>
            <a:off x="4930806" y="7512949"/>
            <a:ext cx="1982556" cy="628932"/>
          </a:xfrm>
          <a:prstGeom prst="notchedRightArrow">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fontScale="40000" lnSpcReduction="20000"/>
          </a:bodyPr>
          <a:lstStyle/>
          <a:p>
            <a:pPr algn="ctr"/>
            <a:endParaRPr lang="fr-FR" sz="3200" dirty="0" err="1">
              <a:solidFill>
                <a:schemeClr val="bg1"/>
              </a:solidFill>
              <a:latin typeface="Swis721 BT Roman" charset="0"/>
              <a:ea typeface="Swis721 BT Roman" charset="0"/>
              <a:cs typeface="Swis721 BT Roman" charset="0"/>
            </a:endParaRPr>
          </a:p>
        </p:txBody>
      </p:sp>
      <p:sp>
        <p:nvSpPr>
          <p:cNvPr id="24" name="Flèche droite à entaille 23"/>
          <p:cNvSpPr/>
          <p:nvPr/>
        </p:nvSpPr>
        <p:spPr>
          <a:xfrm>
            <a:off x="4956285" y="10515093"/>
            <a:ext cx="1982556" cy="628932"/>
          </a:xfrm>
          <a:prstGeom prst="notchedRightArrow">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fontScale="40000" lnSpcReduction="20000"/>
          </a:bodyPr>
          <a:lstStyle/>
          <a:p>
            <a:pPr algn="ctr"/>
            <a:endParaRPr lang="fr-FR" sz="3200" dirty="0" err="1">
              <a:solidFill>
                <a:schemeClr val="bg1"/>
              </a:solidFill>
              <a:latin typeface="Swis721 BT Roman" charset="0"/>
              <a:ea typeface="Swis721 BT Roman" charset="0"/>
              <a:cs typeface="Swis721 BT Roman" charset="0"/>
            </a:endParaRPr>
          </a:p>
        </p:txBody>
      </p:sp>
      <p:sp>
        <p:nvSpPr>
          <p:cNvPr id="25" name="Flèche courbée vers la gauche 24"/>
          <p:cNvSpPr/>
          <p:nvPr/>
        </p:nvSpPr>
        <p:spPr>
          <a:xfrm rot="13352876">
            <a:off x="16228007" y="3828998"/>
            <a:ext cx="1188513" cy="2408284"/>
          </a:xfrm>
          <a:prstGeom prst="curvedLeftArrow">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endParaRPr lang="fr-FR" sz="3200" dirty="0" err="1">
              <a:solidFill>
                <a:schemeClr val="bg1"/>
              </a:solidFill>
              <a:latin typeface="Swis721 BT Roman" charset="0"/>
              <a:ea typeface="Swis721 BT Roman" charset="0"/>
              <a:cs typeface="Swis721 BT Roman" charset="0"/>
            </a:endParaRPr>
          </a:p>
        </p:txBody>
      </p:sp>
      <p:sp>
        <p:nvSpPr>
          <p:cNvPr id="6" name="Flèche courbée vers la gauche 5"/>
          <p:cNvSpPr/>
          <p:nvPr/>
        </p:nvSpPr>
        <p:spPr>
          <a:xfrm rot="19501720" flipH="1">
            <a:off x="16161098" y="9645769"/>
            <a:ext cx="1205331" cy="2441520"/>
          </a:xfrm>
          <a:prstGeom prst="curvedLeftArrow">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endParaRPr lang="fr-FR" sz="3200" dirty="0" err="1">
              <a:solidFill>
                <a:schemeClr val="bg1"/>
              </a:solidFill>
              <a:latin typeface="Swis721 BT Roman" charset="0"/>
              <a:ea typeface="Swis721 BT Roman" charset="0"/>
              <a:cs typeface="Swis721 BT Roman" charset="0"/>
            </a:endParaRPr>
          </a:p>
        </p:txBody>
      </p:sp>
      <p:sp>
        <p:nvSpPr>
          <p:cNvPr id="27" name="Espace réservé du texte 1"/>
          <p:cNvSpPr txBox="1">
            <a:spLocks/>
          </p:cNvSpPr>
          <p:nvPr/>
        </p:nvSpPr>
        <p:spPr>
          <a:xfrm>
            <a:off x="13330415" y="4297929"/>
            <a:ext cx="4191073" cy="1983847"/>
          </a:xfrm>
          <a:prstGeom prst="rect">
            <a:avLst/>
          </a:prstGeom>
        </p:spPr>
        <p:txBody>
          <a:bodyPr vert="horz" lIns="91440" tIns="45720" rIns="91440" bIns="45720" rtlCol="0">
            <a:normAutofit/>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r>
              <a:rPr lang="fr-FR" dirty="0" smtClean="0"/>
              <a:t>Dans menu </a:t>
            </a:r>
            <a:r>
              <a:rPr lang="fr-FR" dirty="0" err="1" smtClean="0"/>
              <a:t>transac</a:t>
            </a:r>
            <a:endParaRPr lang="fr-FR" dirty="0" smtClean="0"/>
          </a:p>
        </p:txBody>
      </p:sp>
      <p:sp>
        <p:nvSpPr>
          <p:cNvPr id="28" name="Espace réservé du texte 1"/>
          <p:cNvSpPr txBox="1">
            <a:spLocks/>
          </p:cNvSpPr>
          <p:nvPr/>
        </p:nvSpPr>
        <p:spPr>
          <a:xfrm>
            <a:off x="12672364" y="10102914"/>
            <a:ext cx="3369334" cy="2124826"/>
          </a:xfrm>
          <a:prstGeom prst="rect">
            <a:avLst/>
          </a:prstGeom>
        </p:spPr>
        <p:txBody>
          <a:bodyPr vert="horz" lIns="91440" tIns="45720" rIns="91440" bIns="45720" rtlCol="0">
            <a:normAutofit/>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r>
              <a:rPr lang="fr-FR" dirty="0" smtClean="0"/>
              <a:t>Sur site vitrine</a:t>
            </a:r>
          </a:p>
        </p:txBody>
      </p:sp>
      <p:sp>
        <p:nvSpPr>
          <p:cNvPr id="7" name="Organigramme : Document 6"/>
          <p:cNvSpPr/>
          <p:nvPr/>
        </p:nvSpPr>
        <p:spPr>
          <a:xfrm>
            <a:off x="20128043" y="6545810"/>
            <a:ext cx="3997913" cy="2625790"/>
          </a:xfrm>
          <a:prstGeom prst="flowChartDocumen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r>
              <a:rPr lang="fr-FR" sz="3200" dirty="0" smtClean="0">
                <a:solidFill>
                  <a:schemeClr val="bg1"/>
                </a:solidFill>
                <a:latin typeface="Swis721 BT Roman" charset="0"/>
                <a:ea typeface="Swis721 BT Roman" charset="0"/>
                <a:cs typeface="Swis721 BT Roman" charset="0"/>
              </a:rPr>
              <a:t>Appli disponible sur site demandé en test</a:t>
            </a:r>
            <a:endParaRPr lang="fr-FR" sz="3200" dirty="0">
              <a:solidFill>
                <a:schemeClr val="bg1"/>
              </a:solidFill>
              <a:latin typeface="Swis721 BT Roman" charset="0"/>
              <a:ea typeface="Swis721 BT Roman" charset="0"/>
              <a:cs typeface="Swis721 BT Roman" charset="0"/>
            </a:endParaRPr>
          </a:p>
        </p:txBody>
      </p:sp>
      <p:sp>
        <p:nvSpPr>
          <p:cNvPr id="26" name="Titre 2"/>
          <p:cNvSpPr txBox="1">
            <a:spLocks/>
          </p:cNvSpPr>
          <p:nvPr/>
        </p:nvSpPr>
        <p:spPr>
          <a:xfrm>
            <a:off x="1578000" y="388992"/>
            <a:ext cx="22806000" cy="1292067"/>
          </a:xfrm>
          <a:prstGeom prst="rect">
            <a:avLst/>
          </a:prstGeom>
        </p:spPr>
        <p:txBody>
          <a:bodyPr vert="horz" lIns="91440" tIns="45720" rIns="91440" bIns="45720" rtlCol="0" anchor="ctr">
            <a:normAutofit fontScale="92500" lnSpcReduction="20000"/>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6"/>
            </a:pPr>
            <a:r>
              <a:rPr lang="fr-FR" dirty="0" smtClean="0"/>
              <a:t>Procéder à la déclaration de pages dans </a:t>
            </a:r>
            <a:r>
              <a:rPr lang="fr-FR" dirty="0" err="1" smtClean="0"/>
              <a:t>SinBAD</a:t>
            </a:r>
            <a:r>
              <a:rPr lang="fr-FR" dirty="0" smtClean="0"/>
              <a:t/>
            </a:r>
            <a:br>
              <a:rPr lang="fr-FR" dirty="0" smtClean="0"/>
            </a:br>
            <a:r>
              <a:rPr lang="fr-FR" dirty="0" smtClean="0"/>
              <a:t>Mémo</a:t>
            </a:r>
            <a:endParaRPr lang="fr-FR" dirty="0"/>
          </a:p>
        </p:txBody>
      </p:sp>
      <p:sp>
        <p:nvSpPr>
          <p:cNvPr id="30" name="Espace réservé du texte 1"/>
          <p:cNvSpPr txBox="1">
            <a:spLocks/>
          </p:cNvSpPr>
          <p:nvPr/>
        </p:nvSpPr>
        <p:spPr>
          <a:xfrm>
            <a:off x="2091598" y="8904671"/>
            <a:ext cx="4191073" cy="810533"/>
          </a:xfrm>
          <a:prstGeom prst="rect">
            <a:avLst/>
          </a:prstGeom>
        </p:spPr>
        <p:txBody>
          <a:bodyPr vert="horz" lIns="91440" tIns="45720" rIns="91440" bIns="45720" rtlCol="0">
            <a:normAutofit lnSpcReduction="10000"/>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r>
              <a:rPr lang="fr-FR" sz="5000" b="1" dirty="0" smtClean="0"/>
              <a:t>OU</a:t>
            </a:r>
          </a:p>
        </p:txBody>
      </p:sp>
    </p:spTree>
    <p:extLst>
      <p:ext uri="{BB962C8B-B14F-4D97-AF65-F5344CB8AC3E}">
        <p14:creationId xmlns:p14="http://schemas.microsoft.com/office/powerpoint/2010/main" val="622977303"/>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p:txBody>
          <a:bodyPr/>
          <a:lstStyle/>
          <a:p>
            <a:r>
              <a:rPr lang="fr-FR" altLang="fr-FR" dirty="0" smtClean="0"/>
              <a:t>L’url de test est de type -</a:t>
            </a:r>
            <a:r>
              <a:rPr lang="fr-FR" altLang="fr-FR" dirty="0" err="1" smtClean="0"/>
              <a:t>tst</a:t>
            </a:r>
            <a:r>
              <a:rPr lang="fr-FR" altLang="fr-FR" dirty="0" smtClean="0"/>
              <a:t> (par défaut), -</a:t>
            </a:r>
            <a:r>
              <a:rPr lang="fr-FR" altLang="fr-FR" dirty="0" err="1" smtClean="0"/>
              <a:t>sit</a:t>
            </a:r>
            <a:r>
              <a:rPr lang="fr-FR" altLang="fr-FR" dirty="0" smtClean="0"/>
              <a:t>. Elle vous sera fournie au moment de la mise en place de la demande.</a:t>
            </a:r>
          </a:p>
          <a:p>
            <a:r>
              <a:rPr lang="fr-FR" altLang="fr-FR" dirty="0" smtClean="0"/>
              <a:t>Exemple </a:t>
            </a:r>
            <a:r>
              <a:rPr lang="fr-FR" altLang="fr-FR" dirty="0"/>
              <a:t>: </a:t>
            </a:r>
            <a:r>
              <a:rPr lang="fr-FR" altLang="fr-FR" dirty="0">
                <a:hlinkClick r:id="rId3"/>
              </a:rPr>
              <a:t>https://</a:t>
            </a:r>
            <a:r>
              <a:rPr lang="fr-FR" altLang="fr-FR" dirty="0" smtClean="0">
                <a:hlinkClick r:id="rId3"/>
              </a:rPr>
              <a:t>tst-www.creditmutuel.fr</a:t>
            </a:r>
            <a:r>
              <a:rPr lang="fr-FR" altLang="fr-FR" dirty="0"/>
              <a:t> ou </a:t>
            </a:r>
            <a:r>
              <a:rPr lang="fr-FR" altLang="fr-FR" dirty="0">
                <a:hlinkClick r:id="rId4"/>
              </a:rPr>
              <a:t>https://</a:t>
            </a:r>
            <a:r>
              <a:rPr lang="fr-FR" altLang="fr-FR" dirty="0" smtClean="0">
                <a:hlinkClick r:id="rId4"/>
              </a:rPr>
              <a:t>sit-www.creditmutuel.fr</a:t>
            </a:r>
            <a:r>
              <a:rPr lang="fr-FR" altLang="fr-FR" dirty="0" smtClean="0"/>
              <a:t> </a:t>
            </a:r>
            <a:endParaRPr lang="fr-FR" alt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37</a:t>
            </a:fld>
            <a:endParaRPr lang="fr-FR" dirty="0"/>
          </a:p>
        </p:txBody>
      </p:sp>
      <p:sp>
        <p:nvSpPr>
          <p:cNvPr id="10" name="Espace réservé du texte 1"/>
          <p:cNvSpPr txBox="1">
            <a:spLocks/>
          </p:cNvSpPr>
          <p:nvPr/>
        </p:nvSpPr>
        <p:spPr>
          <a:xfrm>
            <a:off x="1578000" y="10098156"/>
            <a:ext cx="8071425" cy="2654243"/>
          </a:xfrm>
          <a:prstGeom prst="rect">
            <a:avLst/>
          </a:prstGeom>
        </p:spPr>
        <p:txBody>
          <a:bodyPr vert="horz" lIns="91440" tIns="45720" rIns="91440" bIns="45720" rtlCol="0">
            <a:normAutofit/>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endParaRPr lang="fr-FR" dirty="0"/>
          </a:p>
        </p:txBody>
      </p:sp>
      <p:pic>
        <p:nvPicPr>
          <p:cNvPr id="6" name="Image 5"/>
          <p:cNvPicPr>
            <a:picLocks noChangeAspect="1"/>
          </p:cNvPicPr>
          <p:nvPr/>
        </p:nvPicPr>
        <p:blipFill>
          <a:blip r:embed="rId5"/>
          <a:stretch>
            <a:fillRect/>
          </a:stretch>
        </p:blipFill>
        <p:spPr>
          <a:xfrm>
            <a:off x="2304098" y="9619151"/>
            <a:ext cx="15526147" cy="2719046"/>
          </a:xfrm>
          <a:prstGeom prst="rect">
            <a:avLst/>
          </a:prstGeom>
        </p:spPr>
      </p:pic>
      <p:sp>
        <p:nvSpPr>
          <p:cNvPr id="11" name="Rectangle 10"/>
          <p:cNvSpPr/>
          <p:nvPr/>
        </p:nvSpPr>
        <p:spPr>
          <a:xfrm>
            <a:off x="3610779" y="9972209"/>
            <a:ext cx="4106758" cy="771774"/>
          </a:xfrm>
          <a:prstGeom prst="rect">
            <a:avLst/>
          </a:prstGeom>
          <a:noFill/>
          <a:ln w="76200" cap="flat">
            <a:solidFill>
              <a:srgbClr val="FF0000"/>
            </a:solid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endParaRPr lang="fr-FR" sz="3200" dirty="0" err="1">
              <a:solidFill>
                <a:schemeClr val="bg1"/>
              </a:solidFill>
              <a:latin typeface="Swis721 BT Roman" charset="0"/>
              <a:ea typeface="Swis721 BT Roman" charset="0"/>
              <a:cs typeface="Swis721 BT Roman" charset="0"/>
            </a:endParaRPr>
          </a:p>
        </p:txBody>
      </p:sp>
      <p:sp>
        <p:nvSpPr>
          <p:cNvPr id="14" name="Titre 2"/>
          <p:cNvSpPr txBox="1">
            <a:spLocks/>
          </p:cNvSpPr>
          <p:nvPr/>
        </p:nvSpPr>
        <p:spPr>
          <a:xfrm>
            <a:off x="1578000" y="388992"/>
            <a:ext cx="22806000" cy="1292067"/>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7"/>
            </a:pPr>
            <a:r>
              <a:rPr lang="fr-FR" dirty="0" smtClean="0"/>
              <a:t>Mise en recette des pages paramétrées</a:t>
            </a:r>
            <a:endParaRPr lang="fr-FR" dirty="0"/>
          </a:p>
        </p:txBody>
      </p:sp>
      <p:pic>
        <p:nvPicPr>
          <p:cNvPr id="4" name="Image 3"/>
          <p:cNvPicPr>
            <a:picLocks noChangeAspect="1"/>
          </p:cNvPicPr>
          <p:nvPr/>
        </p:nvPicPr>
        <p:blipFill>
          <a:blip r:embed="rId6"/>
          <a:stretch>
            <a:fillRect/>
          </a:stretch>
        </p:blipFill>
        <p:spPr>
          <a:xfrm>
            <a:off x="1833698" y="4751520"/>
            <a:ext cx="12094573" cy="4172690"/>
          </a:xfrm>
          <a:prstGeom prst="rect">
            <a:avLst/>
          </a:prstGeom>
        </p:spPr>
      </p:pic>
      <p:sp>
        <p:nvSpPr>
          <p:cNvPr id="12" name="Rectangle 11"/>
          <p:cNvSpPr/>
          <p:nvPr/>
        </p:nvSpPr>
        <p:spPr>
          <a:xfrm>
            <a:off x="5422391" y="5073402"/>
            <a:ext cx="3035809" cy="924174"/>
          </a:xfrm>
          <a:prstGeom prst="rect">
            <a:avLst/>
          </a:prstGeom>
          <a:noFill/>
          <a:ln w="76200" cap="flat">
            <a:solidFill>
              <a:srgbClr val="FF0000"/>
            </a:solid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endParaRPr lang="fr-FR" sz="3200" dirty="0" err="1">
              <a:solidFill>
                <a:schemeClr val="bg1"/>
              </a:solidFill>
              <a:latin typeface="Swis721 BT Roman" charset="0"/>
              <a:ea typeface="Swis721 BT Roman" charset="0"/>
              <a:cs typeface="Swis721 BT Roman" charset="0"/>
            </a:endParaRPr>
          </a:p>
        </p:txBody>
      </p:sp>
    </p:spTree>
    <p:extLst>
      <p:ext uri="{BB962C8B-B14F-4D97-AF65-F5344CB8AC3E}">
        <p14:creationId xmlns:p14="http://schemas.microsoft.com/office/powerpoint/2010/main" val="2194657219"/>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425600" y="2376000"/>
            <a:ext cx="20629728" cy="10224000"/>
          </a:xfrm>
        </p:spPr>
        <p:txBody>
          <a:bodyPr>
            <a:normAutofit/>
          </a:bodyPr>
          <a:lstStyle/>
          <a:p>
            <a:r>
              <a:rPr lang="fr-FR" dirty="0" smtClean="0"/>
              <a:t>Pour la mise en recette il faudra renvoyer le SARA type SITW 007 à 5410/5420.</a:t>
            </a:r>
          </a:p>
          <a:p>
            <a:endParaRPr lang="fr-FR" dirty="0"/>
          </a:p>
          <a:p>
            <a:r>
              <a:rPr lang="fr-FR" dirty="0" smtClean="0">
                <a:latin typeface="Calibri" panose="020F0502020204030204" pitchFamily="34" charset="0"/>
              </a:rPr>
              <a:t>É</a:t>
            </a:r>
            <a:r>
              <a:rPr lang="fr-FR" dirty="0" smtClean="0"/>
              <a:t>tant donné que votre application est liée à un code fonction il faudra également prévenir M450 afin de s’assurer que le code fonction est bien activé.</a:t>
            </a:r>
          </a:p>
          <a:p>
            <a:endParaRPr lang="fr-FR" dirty="0"/>
          </a:p>
          <a:p>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38</a:t>
            </a:fld>
            <a:endParaRPr lang="fr-FR" dirty="0"/>
          </a:p>
        </p:txBody>
      </p:sp>
      <p:sp>
        <p:nvSpPr>
          <p:cNvPr id="6" name="Titre 2"/>
          <p:cNvSpPr txBox="1">
            <a:spLocks/>
          </p:cNvSpPr>
          <p:nvPr/>
        </p:nvSpPr>
        <p:spPr>
          <a:xfrm>
            <a:off x="1578000" y="388992"/>
            <a:ext cx="22806000" cy="1292067"/>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7"/>
            </a:pPr>
            <a:r>
              <a:rPr lang="fr-FR" dirty="0" smtClean="0"/>
              <a:t>Mise en recette des pages paramétrées</a:t>
            </a:r>
            <a:endParaRPr lang="fr-FR" dirty="0"/>
          </a:p>
        </p:txBody>
      </p:sp>
    </p:spTree>
    <p:extLst>
      <p:ext uri="{BB962C8B-B14F-4D97-AF65-F5344CB8AC3E}">
        <p14:creationId xmlns:p14="http://schemas.microsoft.com/office/powerpoint/2010/main" val="2755040057"/>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425600" y="2376000"/>
            <a:ext cx="22084640" cy="10224000"/>
          </a:xfrm>
        </p:spPr>
        <p:txBody>
          <a:bodyPr>
            <a:normAutofit/>
          </a:bodyPr>
          <a:lstStyle/>
          <a:p>
            <a:r>
              <a:rPr lang="fr-FR" dirty="0" smtClean="0"/>
              <a:t>Si votre application est nouvelle il faudra penser à la faire passer en recette. Cette action se fait via SNBAPP </a:t>
            </a:r>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39</a:t>
            </a:fld>
            <a:endParaRPr lang="fr-FR" dirty="0"/>
          </a:p>
        </p:txBody>
      </p:sp>
      <p:sp>
        <p:nvSpPr>
          <p:cNvPr id="8" name="Titre 2"/>
          <p:cNvSpPr txBox="1">
            <a:spLocks/>
          </p:cNvSpPr>
          <p:nvPr/>
        </p:nvSpPr>
        <p:spPr>
          <a:xfrm>
            <a:off x="1578000" y="388992"/>
            <a:ext cx="22806000" cy="1292067"/>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7"/>
            </a:pPr>
            <a:r>
              <a:rPr lang="fr-FR" dirty="0" smtClean="0"/>
              <a:t>Mise en recette des pages paramétrées</a:t>
            </a:r>
            <a:endParaRPr lang="fr-FR" dirty="0"/>
          </a:p>
        </p:txBody>
      </p:sp>
      <p:pic>
        <p:nvPicPr>
          <p:cNvPr id="3" name="Image 2"/>
          <p:cNvPicPr>
            <a:picLocks noChangeAspect="1"/>
          </p:cNvPicPr>
          <p:nvPr/>
        </p:nvPicPr>
        <p:blipFill>
          <a:blip r:embed="rId3"/>
          <a:stretch>
            <a:fillRect/>
          </a:stretch>
        </p:blipFill>
        <p:spPr>
          <a:xfrm>
            <a:off x="5678996" y="4007596"/>
            <a:ext cx="13019047" cy="7609524"/>
          </a:xfrm>
          <a:prstGeom prst="rect">
            <a:avLst/>
          </a:prstGeom>
        </p:spPr>
      </p:pic>
      <p:sp>
        <p:nvSpPr>
          <p:cNvPr id="9" name="Espace réservé du texte 1"/>
          <p:cNvSpPr txBox="1">
            <a:spLocks/>
          </p:cNvSpPr>
          <p:nvPr/>
        </p:nvSpPr>
        <p:spPr>
          <a:xfrm>
            <a:off x="5678996" y="12032360"/>
            <a:ext cx="16083724" cy="1135280"/>
          </a:xfrm>
          <a:prstGeom prst="rect">
            <a:avLst/>
          </a:prstGeom>
        </p:spPr>
        <p:txBody>
          <a:bodyPr vert="horz" lIns="91440" tIns="45720" rIns="91440" bIns="45720" rtlCol="0">
            <a:normAutofit/>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r>
              <a:rPr lang="fr-FR" sz="2500" dirty="0"/>
              <a:t>Extrait de la documentation : </a:t>
            </a:r>
            <a:r>
              <a:rPr lang="fr-FR" sz="2500" dirty="0">
                <a:hlinkClick r:id="rId4"/>
              </a:rPr>
              <a:t>Accompagnement des développeurs pour le passage de </a:t>
            </a:r>
            <a:r>
              <a:rPr lang="fr-FR" sz="2500" dirty="0" err="1">
                <a:hlinkClick r:id="rId4"/>
              </a:rPr>
              <a:t>Sinbad</a:t>
            </a:r>
            <a:r>
              <a:rPr lang="fr-FR" sz="2500" dirty="0">
                <a:hlinkClick r:id="rId4"/>
              </a:rPr>
              <a:t> à </a:t>
            </a:r>
            <a:r>
              <a:rPr lang="fr-FR" sz="2500" dirty="0" err="1">
                <a:hlinkClick r:id="rId4"/>
              </a:rPr>
              <a:t>Sinbad</a:t>
            </a:r>
            <a:r>
              <a:rPr lang="fr-FR" sz="2500" dirty="0">
                <a:hlinkClick r:id="rId4"/>
              </a:rPr>
              <a:t> APP</a:t>
            </a:r>
            <a:endParaRPr lang="fr-FR" sz="2500" dirty="0" smtClean="0"/>
          </a:p>
        </p:txBody>
      </p:sp>
    </p:spTree>
    <p:extLst>
      <p:ext uri="{BB962C8B-B14F-4D97-AF65-F5344CB8AC3E}">
        <p14:creationId xmlns:p14="http://schemas.microsoft.com/office/powerpoint/2010/main" val="1648898714"/>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416436" y="3123832"/>
            <a:ext cx="21816000" cy="10224000"/>
          </a:xfrm>
        </p:spPr>
        <p:txBody>
          <a:bodyPr/>
          <a:lstStyle/>
          <a:p>
            <a:r>
              <a:rPr lang="fr-FR" dirty="0" smtClean="0"/>
              <a:t>L’outil principal de gestion des sites Internet est le CMS SinBAD (Content Management System, outil de gestion des contenus) qui permet de réaliser des sites aux looks différents </a:t>
            </a:r>
          </a:p>
          <a:p>
            <a:endParaRPr lang="fr-FR" dirty="0"/>
          </a:p>
          <a:p>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4</a:t>
            </a:fld>
            <a:endParaRPr lang="fr-FR" dirty="0"/>
          </a:p>
        </p:txBody>
      </p:sp>
      <p:pic>
        <p:nvPicPr>
          <p:cNvPr id="6" name="Image 5"/>
          <p:cNvPicPr>
            <a:picLocks noChangeAspect="1"/>
          </p:cNvPicPr>
          <p:nvPr/>
        </p:nvPicPr>
        <p:blipFill>
          <a:blip r:embed="rId3"/>
          <a:stretch>
            <a:fillRect/>
          </a:stretch>
        </p:blipFill>
        <p:spPr>
          <a:xfrm>
            <a:off x="10976213" y="7853156"/>
            <a:ext cx="6692608" cy="3866735"/>
          </a:xfrm>
          <a:prstGeom prst="rect">
            <a:avLst/>
          </a:prstGeom>
        </p:spPr>
      </p:pic>
      <p:pic>
        <p:nvPicPr>
          <p:cNvPr id="7" name="Image 6"/>
          <p:cNvPicPr>
            <a:picLocks noChangeAspect="1"/>
          </p:cNvPicPr>
          <p:nvPr/>
        </p:nvPicPr>
        <p:blipFill>
          <a:blip r:embed="rId4"/>
          <a:stretch>
            <a:fillRect/>
          </a:stretch>
        </p:blipFill>
        <p:spPr>
          <a:xfrm>
            <a:off x="4563637" y="7519410"/>
            <a:ext cx="5064117" cy="3614847"/>
          </a:xfrm>
          <a:prstGeom prst="rect">
            <a:avLst/>
          </a:prstGeom>
        </p:spPr>
      </p:pic>
      <p:pic>
        <p:nvPicPr>
          <p:cNvPr id="8" name="Image 7"/>
          <p:cNvPicPr>
            <a:picLocks noChangeAspect="1"/>
          </p:cNvPicPr>
          <p:nvPr/>
        </p:nvPicPr>
        <p:blipFill>
          <a:blip r:embed="rId5"/>
          <a:stretch>
            <a:fillRect/>
          </a:stretch>
        </p:blipFill>
        <p:spPr>
          <a:xfrm>
            <a:off x="10939732" y="4843329"/>
            <a:ext cx="6574972" cy="3994098"/>
          </a:xfrm>
          <a:prstGeom prst="rect">
            <a:avLst/>
          </a:prstGeom>
        </p:spPr>
      </p:pic>
      <p:pic>
        <p:nvPicPr>
          <p:cNvPr id="9" name="Image 8"/>
          <p:cNvPicPr>
            <a:picLocks noChangeAspect="1"/>
          </p:cNvPicPr>
          <p:nvPr/>
        </p:nvPicPr>
        <p:blipFill>
          <a:blip r:embed="rId6"/>
          <a:stretch>
            <a:fillRect/>
          </a:stretch>
        </p:blipFill>
        <p:spPr>
          <a:xfrm>
            <a:off x="7876005" y="8735008"/>
            <a:ext cx="4898137" cy="3506193"/>
          </a:xfrm>
          <a:prstGeom prst="rect">
            <a:avLst/>
          </a:prstGeom>
        </p:spPr>
      </p:pic>
      <p:sp>
        <p:nvSpPr>
          <p:cNvPr id="10" name="Espace réservé du texte 1"/>
          <p:cNvSpPr txBox="1">
            <a:spLocks/>
          </p:cNvSpPr>
          <p:nvPr/>
        </p:nvSpPr>
        <p:spPr>
          <a:xfrm>
            <a:off x="1578000" y="1468992"/>
            <a:ext cx="8340192" cy="1243584"/>
          </a:xfrm>
          <a:prstGeom prst="rect">
            <a:avLst/>
          </a:prstGeom>
        </p:spPr>
        <p:txBody>
          <a:bodyPr vert="horz" lIns="91440" tIns="45720" rIns="91440" bIns="45720" rtlCol="0">
            <a:normAutofit fontScale="77500" lnSpcReduction="20000"/>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pPr marL="742950" indent="-742950">
              <a:buFont typeface="+mj-lt"/>
              <a:buAutoNum type="arabicPeriod"/>
            </a:pPr>
            <a:endParaRPr lang="fr-FR" dirty="0" smtClean="0"/>
          </a:p>
          <a:p>
            <a:pPr marL="1520806" lvl="1" indent="-742950">
              <a:buFont typeface="+mj-lt"/>
              <a:buAutoNum type="arabicPeriod"/>
            </a:pPr>
            <a:r>
              <a:rPr lang="fr-FR" sz="6100" dirty="0" smtClean="0"/>
              <a:t>Les sites Internet</a:t>
            </a:r>
            <a:endParaRPr lang="fr-FR" sz="6100" dirty="0"/>
          </a:p>
        </p:txBody>
      </p:sp>
      <p:sp>
        <p:nvSpPr>
          <p:cNvPr id="11" name="Titre 2"/>
          <p:cNvSpPr txBox="1">
            <a:spLocks/>
          </p:cNvSpPr>
          <p:nvPr/>
        </p:nvSpPr>
        <p:spPr>
          <a:xfrm>
            <a:off x="1578000" y="224400"/>
            <a:ext cx="21816000" cy="2160000"/>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2"/>
            </a:pPr>
            <a:r>
              <a:rPr lang="fr-FR" dirty="0" smtClean="0"/>
              <a:t>Introduction</a:t>
            </a:r>
            <a:endParaRPr lang="fr-FR" dirty="0"/>
          </a:p>
        </p:txBody>
      </p:sp>
    </p:spTree>
    <p:extLst>
      <p:ext uri="{BB962C8B-B14F-4D97-AF65-F5344CB8AC3E}">
        <p14:creationId xmlns:p14="http://schemas.microsoft.com/office/powerpoint/2010/main" val="4263492687"/>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425600" y="2376000"/>
            <a:ext cx="15071699" cy="10224000"/>
          </a:xfrm>
        </p:spPr>
        <p:txBody>
          <a:bodyPr>
            <a:normAutofit/>
          </a:bodyPr>
          <a:lstStyle/>
          <a:p>
            <a:r>
              <a:rPr lang="fr-FR" dirty="0" smtClean="0"/>
              <a:t>La mise en recette impacte aussi bien la recette courte que longue.</a:t>
            </a:r>
          </a:p>
          <a:p>
            <a:endParaRPr lang="fr-FR" dirty="0"/>
          </a:p>
          <a:p>
            <a:r>
              <a:rPr lang="fr-FR" dirty="0" smtClean="0"/>
              <a:t>Pour rappel, les publications des pages sont à la charge des webmasters (vitrine) ou de 5410/5420 (transactionnel).</a:t>
            </a:r>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40</a:t>
            </a:fld>
            <a:endParaRPr lang="fr-FR" dirty="0"/>
          </a:p>
        </p:txBody>
      </p:sp>
      <p:pic>
        <p:nvPicPr>
          <p:cNvPr id="7" name="Image 6"/>
          <p:cNvPicPr>
            <a:picLocks noChangeAspect="1"/>
          </p:cNvPicPr>
          <p:nvPr/>
        </p:nvPicPr>
        <p:blipFill rotWithShape="1">
          <a:blip r:embed="rId3"/>
          <a:srcRect r="72446"/>
          <a:stretch/>
        </p:blipFill>
        <p:spPr>
          <a:xfrm>
            <a:off x="16897489" y="1562928"/>
            <a:ext cx="5198027" cy="11208522"/>
          </a:xfrm>
          <a:prstGeom prst="rect">
            <a:avLst/>
          </a:prstGeom>
        </p:spPr>
      </p:pic>
      <p:sp>
        <p:nvSpPr>
          <p:cNvPr id="8" name="Titre 2"/>
          <p:cNvSpPr txBox="1">
            <a:spLocks/>
          </p:cNvSpPr>
          <p:nvPr/>
        </p:nvSpPr>
        <p:spPr>
          <a:xfrm>
            <a:off x="1578000" y="388992"/>
            <a:ext cx="22806000" cy="1292067"/>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7"/>
            </a:pPr>
            <a:r>
              <a:rPr lang="fr-FR" dirty="0" smtClean="0"/>
              <a:t>Mise en recette des pages paramétrées</a:t>
            </a:r>
            <a:endParaRPr lang="fr-FR" dirty="0"/>
          </a:p>
        </p:txBody>
      </p:sp>
    </p:spTree>
    <p:extLst>
      <p:ext uri="{BB962C8B-B14F-4D97-AF65-F5344CB8AC3E}">
        <p14:creationId xmlns:p14="http://schemas.microsoft.com/office/powerpoint/2010/main" val="969167444"/>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à coins arrondis 16"/>
          <p:cNvSpPr/>
          <p:nvPr/>
        </p:nvSpPr>
        <p:spPr>
          <a:xfrm>
            <a:off x="564544" y="5046530"/>
            <a:ext cx="9963413" cy="4562873"/>
          </a:xfrm>
          <a:prstGeom prst="roundRect">
            <a:avLst/>
          </a:prstGeom>
          <a:solidFill>
            <a:schemeClr val="accent2">
              <a:lumMod val="20000"/>
              <a:lumOff val="80000"/>
            </a:schemeClr>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endParaRPr lang="fr-FR" sz="3200" dirty="0" err="1">
              <a:solidFill>
                <a:schemeClr val="bg1"/>
              </a:solidFill>
              <a:latin typeface="Swis721 BT Roman" charset="0"/>
              <a:ea typeface="Swis721 BT Roman" charset="0"/>
              <a:cs typeface="Swis721 BT Roman" charset="0"/>
            </a:endParaRPr>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41</a:t>
            </a:fld>
            <a:endParaRPr lang="fr-FR" dirty="0"/>
          </a:p>
        </p:txBody>
      </p:sp>
      <p:sp>
        <p:nvSpPr>
          <p:cNvPr id="4" name="Rectangle à coins arrondis 3"/>
          <p:cNvSpPr/>
          <p:nvPr/>
        </p:nvSpPr>
        <p:spPr>
          <a:xfrm>
            <a:off x="19553084" y="6200594"/>
            <a:ext cx="3965112" cy="2627553"/>
          </a:xfrm>
          <a:prstGeom prst="round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r>
              <a:rPr lang="fr-FR" sz="3200" dirty="0" smtClean="0">
                <a:solidFill>
                  <a:schemeClr val="bg1"/>
                </a:solidFill>
                <a:latin typeface="Swis721 BT Roman" charset="0"/>
                <a:ea typeface="Swis721 BT Roman" charset="0"/>
                <a:cs typeface="Swis721 BT Roman" charset="0"/>
              </a:rPr>
              <a:t>Mise en recette sur </a:t>
            </a:r>
            <a:r>
              <a:rPr lang="fr-FR" sz="3200" dirty="0" err="1" smtClean="0">
                <a:solidFill>
                  <a:schemeClr val="bg1"/>
                </a:solidFill>
                <a:latin typeface="Swis721 BT Roman" charset="0"/>
                <a:ea typeface="Swis721 BT Roman" charset="0"/>
                <a:cs typeface="Swis721 BT Roman" charset="0"/>
              </a:rPr>
              <a:t>SinBAD</a:t>
            </a:r>
            <a:endParaRPr lang="fr-FR" sz="3200" dirty="0">
              <a:solidFill>
                <a:schemeClr val="bg1"/>
              </a:solidFill>
              <a:latin typeface="Swis721 BT Roman" charset="0"/>
              <a:ea typeface="Swis721 BT Roman" charset="0"/>
              <a:cs typeface="Swis721 BT Roman" charset="0"/>
            </a:endParaRPr>
          </a:p>
        </p:txBody>
      </p:sp>
      <p:sp>
        <p:nvSpPr>
          <p:cNvPr id="11" name="Rectangle à coins arrondis 10"/>
          <p:cNvSpPr/>
          <p:nvPr/>
        </p:nvSpPr>
        <p:spPr>
          <a:xfrm>
            <a:off x="12510394" y="3732754"/>
            <a:ext cx="3965112" cy="2627553"/>
          </a:xfrm>
          <a:prstGeom prst="round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r>
              <a:rPr lang="fr-FR" sz="3200" dirty="0" smtClean="0">
                <a:solidFill>
                  <a:schemeClr val="bg1"/>
                </a:solidFill>
                <a:latin typeface="Swis721 BT Roman" charset="0"/>
                <a:ea typeface="Swis721 BT Roman" charset="0"/>
                <a:cs typeface="Swis721 BT Roman" charset="0"/>
              </a:rPr>
              <a:t>Demande 5410/5420</a:t>
            </a:r>
          </a:p>
          <a:p>
            <a:pPr algn="ctr"/>
            <a:r>
              <a:rPr lang="fr-FR" sz="3200" dirty="0" smtClean="0">
                <a:solidFill>
                  <a:schemeClr val="bg1"/>
                </a:solidFill>
                <a:latin typeface="Swis721 BT Roman" charset="0"/>
                <a:ea typeface="Swis721 BT Roman" charset="0"/>
                <a:cs typeface="Swis721 BT Roman" charset="0"/>
              </a:rPr>
              <a:t>SARA SITW 007</a:t>
            </a:r>
            <a:endParaRPr lang="fr-FR" sz="3200" dirty="0">
              <a:solidFill>
                <a:schemeClr val="bg1"/>
              </a:solidFill>
              <a:latin typeface="Swis721 BT Roman" charset="0"/>
              <a:ea typeface="Swis721 BT Roman" charset="0"/>
              <a:cs typeface="Swis721 BT Roman" charset="0"/>
            </a:endParaRPr>
          </a:p>
        </p:txBody>
      </p:sp>
      <p:sp>
        <p:nvSpPr>
          <p:cNvPr id="16" name="Rectangle à coins arrondis 15"/>
          <p:cNvSpPr/>
          <p:nvPr/>
        </p:nvSpPr>
        <p:spPr>
          <a:xfrm>
            <a:off x="5587325" y="6024897"/>
            <a:ext cx="3985558" cy="2627553"/>
          </a:xfrm>
          <a:prstGeom prst="round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r>
              <a:rPr lang="fr-FR" sz="3200" dirty="0" smtClean="0">
                <a:solidFill>
                  <a:schemeClr val="bg1"/>
                </a:solidFill>
                <a:latin typeface="Swis721 BT Roman" charset="0"/>
                <a:ea typeface="Swis721 BT Roman" charset="0"/>
                <a:cs typeface="Swis721 BT Roman" charset="0"/>
              </a:rPr>
              <a:t>Application déclarée en recette</a:t>
            </a:r>
            <a:endParaRPr lang="fr-FR" sz="3200" dirty="0">
              <a:solidFill>
                <a:schemeClr val="bg1"/>
              </a:solidFill>
              <a:latin typeface="Swis721 BT Roman" charset="0"/>
              <a:ea typeface="Swis721 BT Roman" charset="0"/>
              <a:cs typeface="Swis721 BT Roman" charset="0"/>
            </a:endParaRPr>
          </a:p>
        </p:txBody>
      </p:sp>
      <p:sp>
        <p:nvSpPr>
          <p:cNvPr id="18" name="Espace réservé du texte 1"/>
          <p:cNvSpPr>
            <a:spLocks noGrp="1"/>
          </p:cNvSpPr>
          <p:nvPr>
            <p:ph type="body" sz="quarter" idx="15"/>
          </p:nvPr>
        </p:nvSpPr>
        <p:spPr>
          <a:xfrm>
            <a:off x="1800069" y="3648619"/>
            <a:ext cx="3129202" cy="2124826"/>
          </a:xfrm>
        </p:spPr>
        <p:txBody>
          <a:bodyPr>
            <a:normAutofit/>
          </a:bodyPr>
          <a:lstStyle/>
          <a:p>
            <a:endParaRPr lang="fr-FR" dirty="0" smtClean="0"/>
          </a:p>
          <a:p>
            <a:r>
              <a:rPr lang="fr-FR" dirty="0" smtClean="0"/>
              <a:t>Prérequis</a:t>
            </a:r>
          </a:p>
        </p:txBody>
      </p:sp>
      <p:sp>
        <p:nvSpPr>
          <p:cNvPr id="30" name="Rectangle avec coin rogné 29"/>
          <p:cNvSpPr/>
          <p:nvPr/>
        </p:nvSpPr>
        <p:spPr>
          <a:xfrm>
            <a:off x="936604" y="5973598"/>
            <a:ext cx="3965112" cy="2627553"/>
          </a:xfrm>
          <a:prstGeom prst="snip1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r>
              <a:rPr lang="fr-FR" sz="3200" dirty="0">
                <a:solidFill>
                  <a:schemeClr val="bg1"/>
                </a:solidFill>
                <a:latin typeface="Swis721 BT Roman" charset="0"/>
                <a:ea typeface="Swis721 BT Roman" charset="0"/>
                <a:cs typeface="Swis721 BT Roman" charset="0"/>
              </a:rPr>
              <a:t>Appli disponible sur site </a:t>
            </a:r>
            <a:r>
              <a:rPr lang="fr-FR" sz="3200" dirty="0" smtClean="0">
                <a:solidFill>
                  <a:schemeClr val="bg1"/>
                </a:solidFill>
                <a:latin typeface="Swis721 BT Roman" charset="0"/>
                <a:ea typeface="Swis721 BT Roman" charset="0"/>
                <a:cs typeface="Swis721 BT Roman" charset="0"/>
              </a:rPr>
              <a:t>en </a:t>
            </a:r>
            <a:r>
              <a:rPr lang="fr-FR" sz="3200" dirty="0">
                <a:solidFill>
                  <a:schemeClr val="bg1"/>
                </a:solidFill>
                <a:latin typeface="Swis721 BT Roman" charset="0"/>
                <a:ea typeface="Swis721 BT Roman" charset="0"/>
                <a:cs typeface="Swis721 BT Roman" charset="0"/>
              </a:rPr>
              <a:t>test</a:t>
            </a:r>
          </a:p>
        </p:txBody>
      </p:sp>
      <p:sp>
        <p:nvSpPr>
          <p:cNvPr id="31" name="Rectangle à coins arrondis 30"/>
          <p:cNvSpPr/>
          <p:nvPr/>
        </p:nvSpPr>
        <p:spPr>
          <a:xfrm>
            <a:off x="12515233" y="8514943"/>
            <a:ext cx="3965112" cy="2627553"/>
          </a:xfrm>
          <a:prstGeom prst="round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r>
              <a:rPr lang="fr-FR" sz="3200" dirty="0" smtClean="0">
                <a:solidFill>
                  <a:schemeClr val="bg1"/>
                </a:solidFill>
                <a:latin typeface="Swis721 BT Roman" charset="0"/>
                <a:ea typeface="Swis721 BT Roman" charset="0"/>
                <a:cs typeface="Swis721 BT Roman" charset="0"/>
              </a:rPr>
              <a:t>Informer M450 pour activation code fonction</a:t>
            </a:r>
            <a:endParaRPr lang="fr-FR" sz="3200" dirty="0">
              <a:solidFill>
                <a:schemeClr val="bg1"/>
              </a:solidFill>
              <a:latin typeface="Swis721 BT Roman" charset="0"/>
              <a:ea typeface="Swis721 BT Roman" charset="0"/>
              <a:cs typeface="Swis721 BT Roman" charset="0"/>
            </a:endParaRPr>
          </a:p>
        </p:txBody>
      </p:sp>
      <p:sp>
        <p:nvSpPr>
          <p:cNvPr id="12" name="Rectangle à coins arrondis 11"/>
          <p:cNvSpPr/>
          <p:nvPr/>
        </p:nvSpPr>
        <p:spPr>
          <a:xfrm>
            <a:off x="7228661" y="9982696"/>
            <a:ext cx="3985558" cy="2627553"/>
          </a:xfrm>
          <a:prstGeom prst="round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r>
              <a:rPr lang="fr-FR" sz="3200" dirty="0" smtClean="0">
                <a:solidFill>
                  <a:schemeClr val="bg1"/>
                </a:solidFill>
                <a:latin typeface="Swis721 BT Roman" charset="0"/>
                <a:ea typeface="Swis721 BT Roman" charset="0"/>
                <a:cs typeface="Swis721 BT Roman" charset="0"/>
              </a:rPr>
              <a:t>A déclarer via SNBAPP</a:t>
            </a:r>
            <a:endParaRPr lang="fr-FR" sz="3200" dirty="0">
              <a:solidFill>
                <a:schemeClr val="bg1"/>
              </a:solidFill>
              <a:latin typeface="Swis721 BT Roman" charset="0"/>
              <a:ea typeface="Swis721 BT Roman" charset="0"/>
              <a:cs typeface="Swis721 BT Roman" charset="0"/>
            </a:endParaRPr>
          </a:p>
        </p:txBody>
      </p:sp>
      <p:sp>
        <p:nvSpPr>
          <p:cNvPr id="13" name="Flèche courbée vers la gauche 12"/>
          <p:cNvSpPr/>
          <p:nvPr/>
        </p:nvSpPr>
        <p:spPr>
          <a:xfrm rot="20136974">
            <a:off x="10227037" y="7355090"/>
            <a:ext cx="1345959" cy="2408284"/>
          </a:xfrm>
          <a:prstGeom prst="curvedLeftArrow">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endParaRPr lang="fr-FR" sz="3200" dirty="0" err="1">
              <a:solidFill>
                <a:schemeClr val="bg1"/>
              </a:solidFill>
              <a:latin typeface="Swis721 BT Roman" charset="0"/>
              <a:ea typeface="Swis721 BT Roman" charset="0"/>
              <a:cs typeface="Swis721 BT Roman" charset="0"/>
            </a:endParaRPr>
          </a:p>
        </p:txBody>
      </p:sp>
      <p:sp>
        <p:nvSpPr>
          <p:cNvPr id="14" name="Accolade fermante 13"/>
          <p:cNvSpPr/>
          <p:nvPr/>
        </p:nvSpPr>
        <p:spPr>
          <a:xfrm>
            <a:off x="16480345" y="4781621"/>
            <a:ext cx="3067900" cy="5201075"/>
          </a:xfrm>
          <a:prstGeom prst="rightBrace">
            <a:avLst>
              <a:gd name="adj1" fmla="val 0"/>
              <a:gd name="adj2" fmla="val 50026"/>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rgbClr val="000000"/>
              </a:solidFill>
              <a:effectLst/>
              <a:uFillTx/>
            </a:endParaRPr>
          </a:p>
        </p:txBody>
      </p:sp>
      <p:sp>
        <p:nvSpPr>
          <p:cNvPr id="15" name="Titre 2"/>
          <p:cNvSpPr txBox="1">
            <a:spLocks/>
          </p:cNvSpPr>
          <p:nvPr/>
        </p:nvSpPr>
        <p:spPr>
          <a:xfrm>
            <a:off x="1578000" y="388992"/>
            <a:ext cx="22806000" cy="1292067"/>
          </a:xfrm>
          <a:prstGeom prst="rect">
            <a:avLst/>
          </a:prstGeom>
        </p:spPr>
        <p:txBody>
          <a:bodyPr vert="horz" lIns="91440" tIns="45720" rIns="91440" bIns="45720" rtlCol="0" anchor="ctr">
            <a:normAutofit fontScale="92500" lnSpcReduction="20000"/>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7"/>
            </a:pPr>
            <a:r>
              <a:rPr lang="fr-FR" dirty="0" smtClean="0"/>
              <a:t>Mise en recette des pages paramétrées</a:t>
            </a:r>
            <a:br>
              <a:rPr lang="fr-FR" dirty="0" smtClean="0"/>
            </a:br>
            <a:r>
              <a:rPr lang="fr-FR" dirty="0" smtClean="0"/>
              <a:t>Mémo</a:t>
            </a:r>
            <a:endParaRPr lang="fr-FR" dirty="0"/>
          </a:p>
        </p:txBody>
      </p:sp>
      <p:sp>
        <p:nvSpPr>
          <p:cNvPr id="19" name="Rectangle à coins arrondis 18"/>
          <p:cNvSpPr/>
          <p:nvPr/>
        </p:nvSpPr>
        <p:spPr>
          <a:xfrm>
            <a:off x="18187294" y="2334842"/>
            <a:ext cx="3965112" cy="2627553"/>
          </a:xfrm>
          <a:prstGeom prst="round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r>
              <a:rPr lang="fr-FR" sz="3200" dirty="0" smtClean="0">
                <a:solidFill>
                  <a:schemeClr val="bg1"/>
                </a:solidFill>
                <a:latin typeface="Swis721 BT Roman" charset="0"/>
                <a:ea typeface="Swis721 BT Roman" charset="0"/>
                <a:cs typeface="Swis721 BT Roman" charset="0"/>
              </a:rPr>
              <a:t>Mise en recette</a:t>
            </a:r>
            <a:r>
              <a:rPr lang="fr-FR" sz="3200" dirty="0">
                <a:solidFill>
                  <a:schemeClr val="bg1"/>
                </a:solidFill>
                <a:latin typeface="Swis721 BT Roman" charset="0"/>
                <a:ea typeface="Swis721 BT Roman" charset="0"/>
                <a:cs typeface="Swis721 BT Roman" charset="0"/>
              </a:rPr>
              <a:t> </a:t>
            </a:r>
            <a:r>
              <a:rPr lang="fr-FR" sz="3200" dirty="0" smtClean="0">
                <a:solidFill>
                  <a:schemeClr val="bg1"/>
                </a:solidFill>
                <a:latin typeface="Swis721 BT Roman" charset="0"/>
                <a:ea typeface="Swis721 BT Roman" charset="0"/>
                <a:cs typeface="Swis721 BT Roman" charset="0"/>
              </a:rPr>
              <a:t>de l’application par le </a:t>
            </a:r>
            <a:r>
              <a:rPr lang="fr-FR" sz="3200" dirty="0">
                <a:solidFill>
                  <a:schemeClr val="bg1"/>
                </a:solidFill>
                <a:latin typeface="Swis721 BT Roman" charset="0"/>
                <a:ea typeface="Swis721 BT Roman" charset="0"/>
                <a:cs typeface="Swis721 BT Roman" charset="0"/>
              </a:rPr>
              <a:t>développeur via SNBAPP</a:t>
            </a:r>
            <a:endParaRPr lang="fr-FR" sz="3200" dirty="0" smtClean="0">
              <a:solidFill>
                <a:schemeClr val="bg1"/>
              </a:solidFill>
              <a:latin typeface="Swis721 BT Roman" charset="0"/>
              <a:ea typeface="Swis721 BT Roman" charset="0"/>
              <a:cs typeface="Swis721 BT Roman" charset="0"/>
            </a:endParaRPr>
          </a:p>
        </p:txBody>
      </p:sp>
      <p:cxnSp>
        <p:nvCxnSpPr>
          <p:cNvPr id="6" name="Connecteur droit 5"/>
          <p:cNvCxnSpPr/>
          <p:nvPr/>
        </p:nvCxnSpPr>
        <p:spPr>
          <a:xfrm>
            <a:off x="18798279" y="4962395"/>
            <a:ext cx="0" cy="241976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252192161"/>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425601" y="2376000"/>
            <a:ext cx="14942160" cy="10059840"/>
          </a:xfrm>
        </p:spPr>
        <p:txBody>
          <a:bodyPr>
            <a:normAutofit/>
          </a:bodyPr>
          <a:lstStyle/>
          <a:p>
            <a:r>
              <a:rPr lang="fr-FR" dirty="0"/>
              <a:t>L</a:t>
            </a:r>
            <a:r>
              <a:rPr lang="fr-FR" dirty="0" smtClean="0"/>
              <a:t>ors de la mise en production il faudra prévenir 5410/5420 et/ou les webmasters et M450 bien en avance.</a:t>
            </a:r>
          </a:p>
          <a:p>
            <a:endParaRPr lang="fr-FR" dirty="0" smtClean="0"/>
          </a:p>
          <a:p>
            <a:endParaRPr lang="fr-FR" dirty="0" smtClean="0"/>
          </a:p>
          <a:p>
            <a:r>
              <a:rPr lang="fr-FR" dirty="0" smtClean="0"/>
              <a:t>Coté 5410/5420, les </a:t>
            </a:r>
            <a:r>
              <a:rPr lang="fr-FR" dirty="0"/>
              <a:t>mises en production se font le mercredi (sauf fin de mois et veille de jour férié</a:t>
            </a:r>
            <a:r>
              <a:rPr lang="fr-FR" dirty="0" smtClean="0"/>
              <a:t>) par retour du SARA type SITW 007.</a:t>
            </a:r>
          </a:p>
          <a:p>
            <a:endParaRPr lang="fr-FR" dirty="0"/>
          </a:p>
          <a:p>
            <a:endParaRPr lang="fr-FR" dirty="0" smtClean="0"/>
          </a:p>
          <a:p>
            <a:r>
              <a:rPr lang="fr-FR" dirty="0" smtClean="0"/>
              <a:t>La demande de mise en production doit arrivée au plus tard le </a:t>
            </a:r>
            <a:r>
              <a:rPr lang="fr-FR" dirty="0"/>
              <a:t>vendredi 12h pour une MEP le mercredi </a:t>
            </a:r>
            <a:r>
              <a:rPr lang="fr-FR" dirty="0" smtClean="0"/>
              <a:t>suivant. Passé </a:t>
            </a:r>
            <a:r>
              <a:rPr lang="fr-FR" dirty="0"/>
              <a:t>ce délai, toute demande de MEP sera planifiée dans le lot de la semaine </a:t>
            </a:r>
            <a:r>
              <a:rPr lang="fr-FR" dirty="0" smtClean="0"/>
              <a:t>suivante.</a:t>
            </a:r>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42</a:t>
            </a:fld>
            <a:endParaRPr lang="fr-FR" dirty="0"/>
          </a:p>
        </p:txBody>
      </p:sp>
      <p:pic>
        <p:nvPicPr>
          <p:cNvPr id="7" name="Image 6"/>
          <p:cNvPicPr>
            <a:picLocks noChangeAspect="1"/>
          </p:cNvPicPr>
          <p:nvPr/>
        </p:nvPicPr>
        <p:blipFill rotWithShape="1">
          <a:blip r:embed="rId3"/>
          <a:srcRect r="72446"/>
          <a:stretch/>
        </p:blipFill>
        <p:spPr>
          <a:xfrm>
            <a:off x="16897489" y="1562928"/>
            <a:ext cx="5198027" cy="11208522"/>
          </a:xfrm>
          <a:prstGeom prst="rect">
            <a:avLst/>
          </a:prstGeom>
        </p:spPr>
      </p:pic>
      <p:sp>
        <p:nvSpPr>
          <p:cNvPr id="8" name="Titre 2"/>
          <p:cNvSpPr txBox="1">
            <a:spLocks/>
          </p:cNvSpPr>
          <p:nvPr/>
        </p:nvSpPr>
        <p:spPr>
          <a:xfrm>
            <a:off x="1578000" y="388992"/>
            <a:ext cx="22806000" cy="1292067"/>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8"/>
            </a:pPr>
            <a:r>
              <a:rPr lang="fr-FR" dirty="0" smtClean="0"/>
              <a:t>Mise en production des pages paramétrées</a:t>
            </a:r>
            <a:endParaRPr lang="fr-FR" dirty="0"/>
          </a:p>
        </p:txBody>
      </p:sp>
    </p:spTree>
    <p:extLst>
      <p:ext uri="{BB962C8B-B14F-4D97-AF65-F5344CB8AC3E}">
        <p14:creationId xmlns:p14="http://schemas.microsoft.com/office/powerpoint/2010/main" val="2070630909"/>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425600" y="2376000"/>
            <a:ext cx="21744643" cy="10224000"/>
          </a:xfrm>
        </p:spPr>
        <p:txBody>
          <a:bodyPr>
            <a:normAutofit/>
          </a:bodyPr>
          <a:lstStyle/>
          <a:p>
            <a:r>
              <a:rPr lang="fr-FR" dirty="0" smtClean="0"/>
              <a:t>Le développeur porte la responsabilité d’effectuer la mise en production de son application grâce à la ressource </a:t>
            </a:r>
            <a:r>
              <a:rPr lang="fr-FR" b="1" dirty="0" smtClean="0"/>
              <a:t>CMSDG12G qu’il doit demander au préalable</a:t>
            </a:r>
            <a:r>
              <a:rPr lang="fr-FR" b="1" dirty="0"/>
              <a:t> </a:t>
            </a:r>
            <a:r>
              <a:rPr lang="fr-FR" dirty="0" smtClean="0"/>
              <a:t>via l’outil SNBAPP</a:t>
            </a:r>
          </a:p>
          <a:p>
            <a:endParaRPr lang="fr-FR" dirty="0" smtClean="0"/>
          </a:p>
          <a:p>
            <a:r>
              <a:rPr lang="fr-FR" dirty="0"/>
              <a:t>Extrait de la documentation : </a:t>
            </a:r>
            <a:r>
              <a:rPr lang="fr-FR" dirty="0">
                <a:hlinkClick r:id="rId3"/>
              </a:rPr>
              <a:t>Accompagnement des développeurs pour le passage de </a:t>
            </a:r>
            <a:r>
              <a:rPr lang="fr-FR" dirty="0" err="1">
                <a:hlinkClick r:id="rId3"/>
              </a:rPr>
              <a:t>Sinbad</a:t>
            </a:r>
            <a:r>
              <a:rPr lang="fr-FR" dirty="0">
                <a:hlinkClick r:id="rId3"/>
              </a:rPr>
              <a:t> à </a:t>
            </a:r>
            <a:r>
              <a:rPr lang="fr-FR" dirty="0" err="1">
                <a:hlinkClick r:id="rId3"/>
              </a:rPr>
              <a:t>Sinbad</a:t>
            </a:r>
            <a:r>
              <a:rPr lang="fr-FR" dirty="0">
                <a:hlinkClick r:id="rId3"/>
              </a:rPr>
              <a:t> APP</a:t>
            </a:r>
            <a:endParaRPr lang="fr-FR" dirty="0"/>
          </a:p>
          <a:p>
            <a:endParaRPr lang="fr-FR" dirty="0"/>
          </a:p>
          <a:p>
            <a:endParaRPr lang="fr-FR" dirty="0"/>
          </a:p>
          <a:p>
            <a:r>
              <a:rPr lang="fr-FR" dirty="0" smtClean="0"/>
              <a:t>5410/20 peut être en support </a:t>
            </a:r>
            <a:r>
              <a:rPr lang="fr-FR" dirty="0"/>
              <a:t>sur ces actions si </a:t>
            </a:r>
            <a:r>
              <a:rPr lang="fr-FR" dirty="0" smtClean="0"/>
              <a:t>besoin. </a:t>
            </a:r>
            <a:r>
              <a:rPr lang="fr-FR" dirty="0"/>
              <a:t>M</a:t>
            </a:r>
            <a:r>
              <a:rPr lang="fr-FR" dirty="0" smtClean="0"/>
              <a:t>ais ils ne pourront </a:t>
            </a:r>
            <a:r>
              <a:rPr lang="fr-FR" dirty="0"/>
              <a:t>jamais prendre la décision de publier une application sans que l’équipe responsable ne </a:t>
            </a:r>
            <a:r>
              <a:rPr lang="fr-FR" dirty="0" smtClean="0"/>
              <a:t>donne </a:t>
            </a:r>
            <a:r>
              <a:rPr lang="fr-FR" dirty="0"/>
              <a:t>au préalable le feu </a:t>
            </a:r>
            <a:r>
              <a:rPr lang="fr-FR" dirty="0" smtClean="0"/>
              <a:t>vert.</a:t>
            </a:r>
          </a:p>
          <a:p>
            <a:endParaRPr lang="fr-FR" dirty="0" smtClean="0"/>
          </a:p>
          <a:p>
            <a:endParaRPr lang="fr-FR" dirty="0"/>
          </a:p>
          <a:p>
            <a:r>
              <a:rPr lang="fr-FR" dirty="0" smtClean="0"/>
              <a:t>La mise en production impacte également l’environnement de formation (QI)</a:t>
            </a:r>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43</a:t>
            </a:fld>
            <a:endParaRPr lang="fr-FR" dirty="0"/>
          </a:p>
        </p:txBody>
      </p:sp>
      <p:sp>
        <p:nvSpPr>
          <p:cNvPr id="8" name="Titre 2"/>
          <p:cNvSpPr txBox="1">
            <a:spLocks/>
          </p:cNvSpPr>
          <p:nvPr/>
        </p:nvSpPr>
        <p:spPr>
          <a:xfrm>
            <a:off x="1578000" y="388992"/>
            <a:ext cx="22806000" cy="1292067"/>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8"/>
            </a:pPr>
            <a:r>
              <a:rPr lang="fr-FR" dirty="0" smtClean="0"/>
              <a:t>Mise en production des pages paramétrées</a:t>
            </a:r>
            <a:endParaRPr lang="fr-FR" dirty="0"/>
          </a:p>
        </p:txBody>
      </p:sp>
    </p:spTree>
    <p:extLst>
      <p:ext uri="{BB962C8B-B14F-4D97-AF65-F5344CB8AC3E}">
        <p14:creationId xmlns:p14="http://schemas.microsoft.com/office/powerpoint/2010/main" val="85972407"/>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425600" y="2376000"/>
            <a:ext cx="21123504" cy="10224000"/>
          </a:xfrm>
        </p:spPr>
        <p:txBody>
          <a:bodyPr>
            <a:normAutofit/>
          </a:bodyPr>
          <a:lstStyle/>
          <a:p>
            <a:r>
              <a:rPr lang="fr-FR" dirty="0" smtClean="0"/>
              <a:t>Lors de la mise en production, il faudra :</a:t>
            </a:r>
          </a:p>
          <a:p>
            <a:pPr marL="571500" indent="-571500">
              <a:buFontTx/>
              <a:buChar char="-"/>
            </a:pPr>
            <a:r>
              <a:rPr lang="fr-FR" dirty="0" smtClean="0"/>
              <a:t>être présent ou avoir un remplaçant</a:t>
            </a:r>
          </a:p>
          <a:p>
            <a:pPr marL="571500" indent="-571500">
              <a:buFontTx/>
              <a:buChar char="-"/>
            </a:pPr>
            <a:r>
              <a:rPr lang="fr-FR" dirty="0" smtClean="0"/>
              <a:t>que vous ayez un identifiant de production afin de pouvoir tester.</a:t>
            </a:r>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44</a:t>
            </a:fld>
            <a:endParaRPr lang="fr-FR" dirty="0"/>
          </a:p>
        </p:txBody>
      </p:sp>
      <p:sp>
        <p:nvSpPr>
          <p:cNvPr id="6" name="Titre 2"/>
          <p:cNvSpPr txBox="1">
            <a:spLocks/>
          </p:cNvSpPr>
          <p:nvPr/>
        </p:nvSpPr>
        <p:spPr>
          <a:xfrm>
            <a:off x="1578000" y="388992"/>
            <a:ext cx="22806000" cy="1292067"/>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8"/>
            </a:pPr>
            <a:r>
              <a:rPr lang="fr-FR" dirty="0" smtClean="0"/>
              <a:t>Mise en production des pages paramétrées</a:t>
            </a:r>
            <a:endParaRPr lang="fr-FR" dirty="0"/>
          </a:p>
        </p:txBody>
      </p:sp>
    </p:spTree>
    <p:extLst>
      <p:ext uri="{BB962C8B-B14F-4D97-AF65-F5344CB8AC3E}">
        <p14:creationId xmlns:p14="http://schemas.microsoft.com/office/powerpoint/2010/main" val="3356378721"/>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à coins arrondis 40"/>
          <p:cNvSpPr/>
          <p:nvPr/>
        </p:nvSpPr>
        <p:spPr>
          <a:xfrm>
            <a:off x="5952529" y="2454854"/>
            <a:ext cx="12116015" cy="3432498"/>
          </a:xfrm>
          <a:prstGeom prst="roundRect">
            <a:avLst/>
          </a:prstGeom>
          <a:solidFill>
            <a:schemeClr val="accent2">
              <a:lumMod val="20000"/>
              <a:lumOff val="80000"/>
            </a:schemeClr>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endParaRPr lang="fr-FR" sz="3200" dirty="0" err="1">
              <a:solidFill>
                <a:schemeClr val="bg1"/>
              </a:solidFill>
              <a:latin typeface="Swis721 BT Roman" charset="0"/>
              <a:ea typeface="Swis721 BT Roman" charset="0"/>
              <a:cs typeface="Swis721 BT Roman" charset="0"/>
            </a:endParaRPr>
          </a:p>
        </p:txBody>
      </p:sp>
      <p:sp>
        <p:nvSpPr>
          <p:cNvPr id="33" name="Rectangle à coins arrondis 32"/>
          <p:cNvSpPr/>
          <p:nvPr/>
        </p:nvSpPr>
        <p:spPr>
          <a:xfrm>
            <a:off x="14637742" y="5923792"/>
            <a:ext cx="9746258" cy="7067912"/>
          </a:xfrm>
          <a:prstGeom prst="roundRect">
            <a:avLst/>
          </a:prstGeom>
          <a:solidFill>
            <a:schemeClr val="accent2">
              <a:lumMod val="20000"/>
              <a:lumOff val="80000"/>
            </a:schemeClr>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endParaRPr lang="fr-FR" sz="3200" dirty="0" err="1">
              <a:solidFill>
                <a:schemeClr val="bg1"/>
              </a:solidFill>
              <a:latin typeface="Swis721 BT Roman" charset="0"/>
              <a:ea typeface="Swis721 BT Roman" charset="0"/>
              <a:cs typeface="Swis721 BT Roman" charset="0"/>
            </a:endParaRPr>
          </a:p>
        </p:txBody>
      </p:sp>
      <p:sp>
        <p:nvSpPr>
          <p:cNvPr id="17" name="Rectangle à coins arrondis 16"/>
          <p:cNvSpPr/>
          <p:nvPr/>
        </p:nvSpPr>
        <p:spPr>
          <a:xfrm>
            <a:off x="0" y="2857327"/>
            <a:ext cx="4709231" cy="9651665"/>
          </a:xfrm>
          <a:prstGeom prst="roundRect">
            <a:avLst/>
          </a:prstGeom>
          <a:solidFill>
            <a:schemeClr val="accent2">
              <a:lumMod val="20000"/>
              <a:lumOff val="80000"/>
            </a:schemeClr>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endParaRPr lang="fr-FR" sz="3200" dirty="0" err="1">
              <a:solidFill>
                <a:schemeClr val="bg1"/>
              </a:solidFill>
              <a:latin typeface="Swis721 BT Roman" charset="0"/>
              <a:ea typeface="Swis721 BT Roman" charset="0"/>
              <a:cs typeface="Swis721 BT Roman" charset="0"/>
            </a:endParaRPr>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45</a:t>
            </a:fld>
            <a:endParaRPr lang="fr-FR" dirty="0"/>
          </a:p>
        </p:txBody>
      </p:sp>
      <p:sp>
        <p:nvSpPr>
          <p:cNvPr id="4" name="Rectangle à coins arrondis 3"/>
          <p:cNvSpPr/>
          <p:nvPr/>
        </p:nvSpPr>
        <p:spPr>
          <a:xfrm>
            <a:off x="17528315" y="8143971"/>
            <a:ext cx="3965112" cy="2627553"/>
          </a:xfrm>
          <a:prstGeom prst="round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a:r>
              <a:rPr lang="fr-FR" sz="3200" dirty="0" smtClean="0">
                <a:solidFill>
                  <a:schemeClr val="bg1"/>
                </a:solidFill>
                <a:latin typeface="Swis721 BT Roman" charset="0"/>
                <a:ea typeface="Swis721 BT Roman" charset="0"/>
                <a:cs typeface="Swis721 BT Roman" charset="0"/>
              </a:rPr>
              <a:t>Mise en production</a:t>
            </a:r>
            <a:endParaRPr lang="fr-FR" sz="3200" dirty="0">
              <a:solidFill>
                <a:schemeClr val="bg1"/>
              </a:solidFill>
              <a:latin typeface="Swis721 BT Roman" charset="0"/>
              <a:ea typeface="Swis721 BT Roman" charset="0"/>
              <a:cs typeface="Swis721 BT Roman" charset="0"/>
            </a:endParaRPr>
          </a:p>
        </p:txBody>
      </p:sp>
      <p:sp>
        <p:nvSpPr>
          <p:cNvPr id="11" name="Rectangle à coins arrondis 10"/>
          <p:cNvSpPr/>
          <p:nvPr/>
        </p:nvSpPr>
        <p:spPr>
          <a:xfrm>
            <a:off x="6233316" y="2857327"/>
            <a:ext cx="3965112" cy="2627553"/>
          </a:xfrm>
          <a:prstGeom prst="round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r>
              <a:rPr lang="fr-FR" sz="3200" dirty="0" smtClean="0">
                <a:solidFill>
                  <a:schemeClr val="bg1"/>
                </a:solidFill>
                <a:latin typeface="Swis721 BT Roman" charset="0"/>
                <a:ea typeface="Swis721 BT Roman" charset="0"/>
                <a:cs typeface="Swis721 BT Roman" charset="0"/>
              </a:rPr>
              <a:t>Demande 5410/5420</a:t>
            </a:r>
          </a:p>
          <a:p>
            <a:pPr algn="ctr"/>
            <a:r>
              <a:rPr lang="fr-FR" sz="3200" dirty="0" smtClean="0">
                <a:solidFill>
                  <a:schemeClr val="bg1"/>
                </a:solidFill>
                <a:latin typeface="Swis721 BT Roman" charset="0"/>
                <a:ea typeface="Swis721 BT Roman" charset="0"/>
                <a:cs typeface="Swis721 BT Roman" charset="0"/>
              </a:rPr>
              <a:t>SARA SITW 007</a:t>
            </a:r>
            <a:endParaRPr lang="fr-FR" sz="3200" dirty="0">
              <a:solidFill>
                <a:schemeClr val="bg1"/>
              </a:solidFill>
              <a:latin typeface="Swis721 BT Roman" charset="0"/>
              <a:ea typeface="Swis721 BT Roman" charset="0"/>
              <a:cs typeface="Swis721 BT Roman" charset="0"/>
            </a:endParaRPr>
          </a:p>
        </p:txBody>
      </p:sp>
      <p:sp>
        <p:nvSpPr>
          <p:cNvPr id="18" name="Espace réservé du texte 1"/>
          <p:cNvSpPr>
            <a:spLocks noGrp="1"/>
          </p:cNvSpPr>
          <p:nvPr>
            <p:ph type="body" sz="quarter" idx="15"/>
          </p:nvPr>
        </p:nvSpPr>
        <p:spPr>
          <a:xfrm>
            <a:off x="1065117" y="1341151"/>
            <a:ext cx="3129202" cy="2124826"/>
          </a:xfrm>
        </p:spPr>
        <p:txBody>
          <a:bodyPr>
            <a:normAutofit/>
          </a:bodyPr>
          <a:lstStyle/>
          <a:p>
            <a:endParaRPr lang="fr-FR" dirty="0" smtClean="0"/>
          </a:p>
          <a:p>
            <a:r>
              <a:rPr lang="fr-FR" dirty="0" smtClean="0"/>
              <a:t>Prérequis</a:t>
            </a:r>
          </a:p>
        </p:txBody>
      </p:sp>
      <p:sp>
        <p:nvSpPr>
          <p:cNvPr id="30" name="Rectangle avec coin rogné 29"/>
          <p:cNvSpPr/>
          <p:nvPr/>
        </p:nvSpPr>
        <p:spPr>
          <a:xfrm>
            <a:off x="381066" y="3221396"/>
            <a:ext cx="3965112" cy="2627553"/>
          </a:xfrm>
          <a:prstGeom prst="snip1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r>
              <a:rPr lang="fr-FR" sz="3200" dirty="0" smtClean="0">
                <a:solidFill>
                  <a:schemeClr val="bg1"/>
                </a:solidFill>
                <a:latin typeface="Swis721 BT Roman" charset="0"/>
                <a:ea typeface="Swis721 BT Roman" charset="0"/>
                <a:cs typeface="Swis721 BT Roman" charset="0"/>
              </a:rPr>
              <a:t>Validation application en recette</a:t>
            </a:r>
            <a:endParaRPr lang="fr-FR" sz="3200" dirty="0">
              <a:solidFill>
                <a:schemeClr val="bg1"/>
              </a:solidFill>
              <a:latin typeface="Swis721 BT Roman" charset="0"/>
              <a:ea typeface="Swis721 BT Roman" charset="0"/>
              <a:cs typeface="Swis721 BT Roman" charset="0"/>
            </a:endParaRPr>
          </a:p>
        </p:txBody>
      </p:sp>
      <p:sp>
        <p:nvSpPr>
          <p:cNvPr id="31" name="Rectangle à coins arrondis 30"/>
          <p:cNvSpPr/>
          <p:nvPr/>
        </p:nvSpPr>
        <p:spPr>
          <a:xfrm>
            <a:off x="6233316" y="9723875"/>
            <a:ext cx="3965112" cy="2627553"/>
          </a:xfrm>
          <a:prstGeom prst="round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r>
              <a:rPr lang="fr-FR" sz="3200" dirty="0">
                <a:solidFill>
                  <a:schemeClr val="bg1"/>
                </a:solidFill>
                <a:latin typeface="Swis721 BT Roman" charset="0"/>
                <a:ea typeface="Swis721 BT Roman" charset="0"/>
                <a:cs typeface="Swis721 BT Roman" charset="0"/>
              </a:rPr>
              <a:t>Informer </a:t>
            </a:r>
            <a:r>
              <a:rPr lang="fr-FR" sz="3200" dirty="0" smtClean="0">
                <a:solidFill>
                  <a:schemeClr val="bg1"/>
                </a:solidFill>
                <a:latin typeface="Swis721 BT Roman" charset="0"/>
                <a:ea typeface="Swis721 BT Roman" charset="0"/>
                <a:cs typeface="Swis721 BT Roman" charset="0"/>
              </a:rPr>
              <a:t>M450 </a:t>
            </a:r>
            <a:r>
              <a:rPr lang="fr-FR" sz="3200" dirty="0">
                <a:solidFill>
                  <a:schemeClr val="bg1"/>
                </a:solidFill>
                <a:latin typeface="Swis721 BT Roman" charset="0"/>
                <a:ea typeface="Swis721 BT Roman" charset="0"/>
                <a:cs typeface="Swis721 BT Roman" charset="0"/>
              </a:rPr>
              <a:t>pour activation code fonction</a:t>
            </a:r>
          </a:p>
        </p:txBody>
      </p:sp>
      <p:sp>
        <p:nvSpPr>
          <p:cNvPr id="32" name="Rectangle à coins arrondis 31"/>
          <p:cNvSpPr/>
          <p:nvPr/>
        </p:nvSpPr>
        <p:spPr>
          <a:xfrm>
            <a:off x="6233316" y="6255182"/>
            <a:ext cx="3965112" cy="2627553"/>
          </a:xfrm>
          <a:prstGeom prst="round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r>
              <a:rPr lang="fr-FR" sz="3200" dirty="0" smtClean="0">
                <a:solidFill>
                  <a:schemeClr val="bg1"/>
                </a:solidFill>
                <a:latin typeface="Swis721 BT Roman" charset="0"/>
                <a:ea typeface="Swis721 BT Roman" charset="0"/>
                <a:cs typeface="Swis721 BT Roman" charset="0"/>
              </a:rPr>
              <a:t>Demande Webmasters</a:t>
            </a:r>
            <a:endParaRPr lang="fr-FR" sz="3200" dirty="0">
              <a:solidFill>
                <a:schemeClr val="bg1"/>
              </a:solidFill>
              <a:latin typeface="Swis721 BT Roman" charset="0"/>
              <a:ea typeface="Swis721 BT Roman" charset="0"/>
              <a:cs typeface="Swis721 BT Roman" charset="0"/>
            </a:endParaRPr>
          </a:p>
        </p:txBody>
      </p:sp>
      <p:sp>
        <p:nvSpPr>
          <p:cNvPr id="34" name="Espace réservé du texte 1"/>
          <p:cNvSpPr txBox="1">
            <a:spLocks/>
          </p:cNvSpPr>
          <p:nvPr/>
        </p:nvSpPr>
        <p:spPr>
          <a:xfrm>
            <a:off x="15523664" y="5606130"/>
            <a:ext cx="8078419" cy="2617555"/>
          </a:xfrm>
          <a:prstGeom prst="rect">
            <a:avLst/>
          </a:prstGeom>
        </p:spPr>
        <p:txBody>
          <a:bodyPr vert="horz" lIns="91440" tIns="45720" rIns="91440" bIns="45720" rtlCol="0">
            <a:normAutofit lnSpcReduction="10000"/>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endParaRPr lang="fr-FR" dirty="0" smtClean="0"/>
          </a:p>
          <a:p>
            <a:r>
              <a:rPr lang="fr-FR" dirty="0" smtClean="0"/>
              <a:t>Mise en production par 5410/5420 chaque mercredi hors fin de mois et veille de jour férié</a:t>
            </a:r>
          </a:p>
        </p:txBody>
      </p:sp>
      <p:sp>
        <p:nvSpPr>
          <p:cNvPr id="36" name="Rectangle avec coin rogné 35"/>
          <p:cNvSpPr/>
          <p:nvPr/>
        </p:nvSpPr>
        <p:spPr>
          <a:xfrm>
            <a:off x="381066" y="6308097"/>
            <a:ext cx="3965112" cy="2627553"/>
          </a:xfrm>
          <a:prstGeom prst="snip1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r>
              <a:rPr lang="fr-FR" sz="3200" dirty="0" smtClean="0">
                <a:solidFill>
                  <a:schemeClr val="bg1"/>
                </a:solidFill>
                <a:latin typeface="Swis721 BT Roman" charset="0"/>
                <a:ea typeface="Swis721 BT Roman" charset="0"/>
                <a:cs typeface="Swis721 BT Roman" charset="0"/>
              </a:rPr>
              <a:t>Être présent le jour de la MEP</a:t>
            </a:r>
            <a:endParaRPr lang="fr-FR" sz="3200" dirty="0">
              <a:solidFill>
                <a:schemeClr val="bg1"/>
              </a:solidFill>
              <a:latin typeface="Swis721 BT Roman" charset="0"/>
              <a:ea typeface="Swis721 BT Roman" charset="0"/>
              <a:cs typeface="Swis721 BT Roman" charset="0"/>
            </a:endParaRPr>
          </a:p>
        </p:txBody>
      </p:sp>
      <p:sp>
        <p:nvSpPr>
          <p:cNvPr id="39" name="Rectangle avec coin rogné 38"/>
          <p:cNvSpPr/>
          <p:nvPr/>
        </p:nvSpPr>
        <p:spPr>
          <a:xfrm>
            <a:off x="360000" y="9394799"/>
            <a:ext cx="3965112" cy="2627553"/>
          </a:xfrm>
          <a:prstGeom prst="snip1Rect">
            <a:avLst/>
          </a:prstGeom>
          <a:solidFill>
            <a:srgbClr val="E7473D"/>
          </a:solidFill>
          <a:ln w="12700" cap="flat">
            <a:no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lnSpcReduction="10000"/>
          </a:bodyPr>
          <a:lstStyle/>
          <a:p>
            <a:r>
              <a:rPr lang="fr-FR" sz="3200" dirty="0" smtClean="0">
                <a:solidFill>
                  <a:schemeClr val="bg1"/>
                </a:solidFill>
                <a:latin typeface="Swis721 BT Roman" charset="0"/>
                <a:ea typeface="Swis721 BT Roman" charset="0"/>
                <a:cs typeface="Swis721 BT Roman" charset="0"/>
              </a:rPr>
              <a:t>Disposer d’un identifiant de production</a:t>
            </a:r>
          </a:p>
          <a:p>
            <a:r>
              <a:rPr lang="fr-FR" sz="3200" dirty="0" smtClean="0">
                <a:solidFill>
                  <a:schemeClr val="bg1"/>
                </a:solidFill>
                <a:latin typeface="Swis721 BT Roman" charset="0"/>
                <a:ea typeface="Swis721 BT Roman" charset="0"/>
                <a:cs typeface="Swis721 BT Roman" charset="0"/>
              </a:rPr>
              <a:t>(ou MOA pouvant tester)</a:t>
            </a:r>
            <a:endParaRPr lang="fr-FR" sz="3200" dirty="0">
              <a:solidFill>
                <a:schemeClr val="bg1"/>
              </a:solidFill>
              <a:latin typeface="Swis721 BT Roman" charset="0"/>
              <a:ea typeface="Swis721 BT Roman" charset="0"/>
              <a:cs typeface="Swis721 BT Roman" charset="0"/>
            </a:endParaRPr>
          </a:p>
        </p:txBody>
      </p:sp>
      <p:sp>
        <p:nvSpPr>
          <p:cNvPr id="40" name="Espace réservé du texte 1"/>
          <p:cNvSpPr txBox="1">
            <a:spLocks/>
          </p:cNvSpPr>
          <p:nvPr/>
        </p:nvSpPr>
        <p:spPr>
          <a:xfrm>
            <a:off x="7288753" y="5621537"/>
            <a:ext cx="2099373" cy="934103"/>
          </a:xfrm>
          <a:prstGeom prst="rect">
            <a:avLst/>
          </a:prstGeom>
        </p:spPr>
        <p:txBody>
          <a:bodyPr vert="horz" lIns="91440" tIns="45720" rIns="91440" bIns="45720" rtlCol="0">
            <a:normAutofit/>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r>
              <a:rPr lang="fr-FR" dirty="0" err="1" smtClean="0"/>
              <a:t>Et/Ou</a:t>
            </a:r>
            <a:endParaRPr lang="fr-FR" dirty="0" smtClean="0"/>
          </a:p>
        </p:txBody>
      </p:sp>
      <p:sp>
        <p:nvSpPr>
          <p:cNvPr id="42" name="Espace réservé du texte 1"/>
          <p:cNvSpPr txBox="1">
            <a:spLocks/>
          </p:cNvSpPr>
          <p:nvPr/>
        </p:nvSpPr>
        <p:spPr>
          <a:xfrm>
            <a:off x="10668594" y="2919175"/>
            <a:ext cx="7399950" cy="2617555"/>
          </a:xfrm>
          <a:prstGeom prst="rect">
            <a:avLst/>
          </a:prstGeom>
        </p:spPr>
        <p:txBody>
          <a:bodyPr vert="horz" lIns="91440" tIns="45720" rIns="91440" bIns="45720" rtlCol="0">
            <a:normAutofit/>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r>
              <a:rPr lang="fr-FR" dirty="0" smtClean="0"/>
              <a:t>Demande à effectuer le vendredi avant 12H pour une MEP le mercredi suivant</a:t>
            </a:r>
          </a:p>
        </p:txBody>
      </p:sp>
      <p:sp>
        <p:nvSpPr>
          <p:cNvPr id="19" name="Titre 2"/>
          <p:cNvSpPr txBox="1">
            <a:spLocks/>
          </p:cNvSpPr>
          <p:nvPr/>
        </p:nvSpPr>
        <p:spPr>
          <a:xfrm>
            <a:off x="1578000" y="388992"/>
            <a:ext cx="22806000" cy="1292067"/>
          </a:xfrm>
          <a:prstGeom prst="rect">
            <a:avLst/>
          </a:prstGeom>
        </p:spPr>
        <p:txBody>
          <a:bodyPr vert="horz" lIns="91440" tIns="45720" rIns="91440" bIns="45720" rtlCol="0" anchor="ctr">
            <a:normAutofit fontScale="92500" lnSpcReduction="20000"/>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8"/>
            </a:pPr>
            <a:r>
              <a:rPr lang="fr-FR" dirty="0" smtClean="0"/>
              <a:t>Mise en production des pages paramétrées</a:t>
            </a:r>
            <a:br>
              <a:rPr lang="fr-FR" dirty="0" smtClean="0"/>
            </a:br>
            <a:r>
              <a:rPr lang="fr-FR" dirty="0" smtClean="0"/>
              <a:t>Mémo</a:t>
            </a:r>
            <a:endParaRPr lang="fr-FR" dirty="0"/>
          </a:p>
        </p:txBody>
      </p:sp>
      <p:sp>
        <p:nvSpPr>
          <p:cNvPr id="20" name="Espace réservé du texte 1"/>
          <p:cNvSpPr txBox="1">
            <a:spLocks/>
          </p:cNvSpPr>
          <p:nvPr/>
        </p:nvSpPr>
        <p:spPr>
          <a:xfrm>
            <a:off x="15676064" y="10575599"/>
            <a:ext cx="8078419" cy="2617555"/>
          </a:xfrm>
          <a:prstGeom prst="rect">
            <a:avLst/>
          </a:prstGeom>
        </p:spPr>
        <p:txBody>
          <a:bodyPr vert="horz" lIns="91440" tIns="45720" rIns="91440" bIns="45720" rtlCol="0">
            <a:normAutofit/>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r>
              <a:rPr lang="fr-FR" dirty="0" smtClean="0"/>
              <a:t>Coté développeur : pensez à passer en production la définition de(s) application(s)</a:t>
            </a:r>
          </a:p>
        </p:txBody>
      </p:sp>
    </p:spTree>
    <p:extLst>
      <p:ext uri="{BB962C8B-B14F-4D97-AF65-F5344CB8AC3E}">
        <p14:creationId xmlns:p14="http://schemas.microsoft.com/office/powerpoint/2010/main" val="283804899"/>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540944" y="2039914"/>
            <a:ext cx="21816000" cy="11060486"/>
          </a:xfrm>
        </p:spPr>
        <p:txBody>
          <a:bodyPr>
            <a:normAutofit/>
          </a:bodyPr>
          <a:lstStyle/>
          <a:p>
            <a:r>
              <a:rPr lang="fr-FR" dirty="0" smtClean="0"/>
              <a:t>Vous avez vu précédemment :</a:t>
            </a:r>
          </a:p>
          <a:p>
            <a:pPr marL="571500" indent="-571500">
              <a:buFontTx/>
              <a:buChar char="-"/>
            </a:pPr>
            <a:r>
              <a:rPr lang="fr-FR" dirty="0" smtClean="0"/>
              <a:t>La création de la page appelant votre application avec les droits d’affichage</a:t>
            </a:r>
          </a:p>
          <a:p>
            <a:pPr marL="571500" indent="-571500">
              <a:buFontTx/>
              <a:buChar char="-"/>
            </a:pPr>
            <a:r>
              <a:rPr lang="fr-FR" dirty="0" smtClean="0"/>
              <a:t>Le passage en recette / production</a:t>
            </a:r>
            <a:endParaRPr lang="fr-FR" dirty="0"/>
          </a:p>
          <a:p>
            <a:endParaRPr lang="fr-FR" dirty="0" smtClean="0"/>
          </a:p>
          <a:p>
            <a:endParaRPr lang="fr-FR" dirty="0"/>
          </a:p>
          <a:p>
            <a:endParaRPr lang="fr-FR" dirty="0"/>
          </a:p>
          <a:p>
            <a:r>
              <a:rPr lang="fr-FR" dirty="0" smtClean="0"/>
              <a:t>Avant de terminer, un nouveau quizz pour valider les connaissances acquises.</a:t>
            </a:r>
            <a:endParaRPr lang="fr-FR" dirty="0"/>
          </a:p>
          <a:p>
            <a:endParaRPr lang="fr-FR" dirty="0" smtClean="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46</a:t>
            </a:fld>
            <a:endParaRPr lang="fr-FR" dirty="0"/>
          </a:p>
        </p:txBody>
      </p:sp>
      <p:sp>
        <p:nvSpPr>
          <p:cNvPr id="4" name="Titre 3"/>
          <p:cNvSpPr>
            <a:spLocks noGrp="1"/>
          </p:cNvSpPr>
          <p:nvPr>
            <p:ph type="title"/>
          </p:nvPr>
        </p:nvSpPr>
        <p:spPr>
          <a:xfrm>
            <a:off x="1540944" y="514688"/>
            <a:ext cx="21816000" cy="1189584"/>
          </a:xfrm>
        </p:spPr>
        <p:txBody>
          <a:bodyPr/>
          <a:lstStyle/>
          <a:p>
            <a:r>
              <a:rPr lang="fr-FR" dirty="0" smtClean="0"/>
              <a:t>Bilan e-learning</a:t>
            </a:r>
            <a:endParaRPr lang="fr-FR" dirty="0"/>
          </a:p>
        </p:txBody>
      </p:sp>
    </p:spTree>
    <p:extLst>
      <p:ext uri="{BB962C8B-B14F-4D97-AF65-F5344CB8AC3E}">
        <p14:creationId xmlns:p14="http://schemas.microsoft.com/office/powerpoint/2010/main" val="1204713508"/>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p:txBody>
          <a:bodyPr>
            <a:normAutofit fontScale="85000" lnSpcReduction="20000"/>
          </a:bodyPr>
          <a:lstStyle/>
          <a:p>
            <a:r>
              <a:rPr lang="fr-FR" b="1" dirty="0" smtClean="0"/>
              <a:t>Qui a la responsabilité du contrôle du code fonction ?</a:t>
            </a:r>
          </a:p>
          <a:p>
            <a:pPr marL="571500" indent="-571500">
              <a:buFontTx/>
              <a:buChar char="-"/>
            </a:pPr>
            <a:r>
              <a:rPr lang="fr-FR" dirty="0" smtClean="0"/>
              <a:t>La MOE en charge du développement de l’application</a:t>
            </a:r>
          </a:p>
          <a:p>
            <a:pPr marL="571500" indent="-571500">
              <a:buFontTx/>
              <a:buChar char="-"/>
            </a:pPr>
            <a:r>
              <a:rPr lang="fr-FR" dirty="0" smtClean="0"/>
              <a:t>L’équipe M450</a:t>
            </a:r>
          </a:p>
          <a:p>
            <a:pPr marL="571500" indent="-571500">
              <a:buFontTx/>
              <a:buChar char="-"/>
            </a:pPr>
            <a:r>
              <a:rPr lang="fr-FR" dirty="0" smtClean="0"/>
              <a:t>La MOA du projet</a:t>
            </a:r>
            <a:br>
              <a:rPr lang="fr-FR" dirty="0" smtClean="0"/>
            </a:br>
            <a:endParaRPr lang="fr-FR" dirty="0" smtClean="0"/>
          </a:p>
          <a:p>
            <a:r>
              <a:rPr lang="fr-FR" b="1" dirty="0" smtClean="0"/>
              <a:t>Suite à la mise en recette sur quel(s) environnement(s) sont publiées les pages ?</a:t>
            </a:r>
            <a:endParaRPr lang="fr-FR" b="1" dirty="0"/>
          </a:p>
          <a:p>
            <a:pPr marL="571500" indent="-571500">
              <a:buFontTx/>
              <a:buChar char="-"/>
            </a:pPr>
            <a:r>
              <a:rPr lang="fr-FR" dirty="0" smtClean="0"/>
              <a:t>Recette longue</a:t>
            </a:r>
            <a:endParaRPr lang="fr-FR" dirty="0"/>
          </a:p>
          <a:p>
            <a:pPr marL="571500" indent="-571500">
              <a:buFontTx/>
              <a:buChar char="-"/>
            </a:pPr>
            <a:r>
              <a:rPr lang="fr-FR" dirty="0" smtClean="0"/>
              <a:t>Recette courte</a:t>
            </a:r>
            <a:endParaRPr lang="fr-FR" dirty="0"/>
          </a:p>
          <a:p>
            <a:pPr marL="571500" indent="-571500">
              <a:buFontTx/>
              <a:buChar char="-"/>
            </a:pPr>
            <a:r>
              <a:rPr lang="fr-FR" dirty="0" smtClean="0"/>
              <a:t>Les deux</a:t>
            </a:r>
            <a:br>
              <a:rPr lang="fr-FR" dirty="0" smtClean="0"/>
            </a:br>
            <a:endParaRPr lang="fr-FR" dirty="0" smtClean="0"/>
          </a:p>
          <a:p>
            <a:r>
              <a:rPr lang="fr-FR" b="1" dirty="0" smtClean="0"/>
              <a:t>Quels jours de la semaine se font les MEP </a:t>
            </a:r>
            <a:r>
              <a:rPr lang="fr-FR" b="1" dirty="0" err="1" smtClean="0"/>
              <a:t>sinbad</a:t>
            </a:r>
            <a:r>
              <a:rPr lang="fr-FR" b="1" dirty="0" smtClean="0"/>
              <a:t> ?</a:t>
            </a:r>
            <a:endParaRPr lang="fr-FR" b="1" dirty="0"/>
          </a:p>
          <a:p>
            <a:pPr marL="571500" indent="-571500">
              <a:buFontTx/>
              <a:buChar char="-"/>
            </a:pPr>
            <a:r>
              <a:rPr lang="fr-FR" dirty="0" smtClean="0"/>
              <a:t>Les premiers lundi du mois</a:t>
            </a:r>
            <a:endParaRPr lang="fr-FR" dirty="0"/>
          </a:p>
          <a:p>
            <a:pPr marL="571500" indent="-571500">
              <a:buFontTx/>
              <a:buChar char="-"/>
            </a:pPr>
            <a:r>
              <a:rPr lang="fr-FR" dirty="0" smtClean="0"/>
              <a:t>Les mercredi</a:t>
            </a:r>
            <a:endParaRPr lang="fr-FR" dirty="0"/>
          </a:p>
          <a:p>
            <a:pPr marL="571500" indent="-571500">
              <a:buFontTx/>
              <a:buChar char="-"/>
            </a:pPr>
            <a:r>
              <a:rPr lang="fr-FR" dirty="0" smtClean="0"/>
              <a:t>Les lundi</a:t>
            </a:r>
            <a:br>
              <a:rPr lang="fr-FR" dirty="0" smtClean="0"/>
            </a:br>
            <a:endParaRPr lang="fr-FR" dirty="0"/>
          </a:p>
          <a:p>
            <a:r>
              <a:rPr lang="fr-FR" b="1" dirty="0" smtClean="0"/>
              <a:t>Votre présence est-elle requise lors de la MEP ?</a:t>
            </a:r>
            <a:endParaRPr lang="fr-FR" b="1" dirty="0"/>
          </a:p>
          <a:p>
            <a:pPr marL="571500" indent="-571500">
              <a:buFontTx/>
              <a:buChar char="-"/>
            </a:pPr>
            <a:r>
              <a:rPr lang="fr-FR" dirty="0" smtClean="0"/>
              <a:t>Oui</a:t>
            </a:r>
            <a:endParaRPr lang="fr-FR" dirty="0"/>
          </a:p>
          <a:p>
            <a:pPr marL="571500" indent="-571500">
              <a:buFontTx/>
              <a:buChar char="-"/>
            </a:pPr>
            <a:r>
              <a:rPr lang="fr-FR" dirty="0" smtClean="0"/>
              <a:t>Non</a:t>
            </a:r>
          </a:p>
          <a:p>
            <a:endParaRPr lang="fr-FR" dirty="0" smtClean="0"/>
          </a:p>
          <a:p>
            <a:pPr marL="571500" indent="-571500">
              <a:buFontTx/>
              <a:buChar char="-"/>
            </a:pPr>
            <a:endParaRPr lang="fr-FR" dirty="0"/>
          </a:p>
          <a:p>
            <a:endParaRPr lang="fr-FR" dirty="0"/>
          </a:p>
        </p:txBody>
      </p:sp>
      <p:sp>
        <p:nvSpPr>
          <p:cNvPr id="3" name="Titre 2"/>
          <p:cNvSpPr>
            <a:spLocks noGrp="1"/>
          </p:cNvSpPr>
          <p:nvPr>
            <p:ph type="title"/>
          </p:nvPr>
        </p:nvSpPr>
        <p:spPr/>
        <p:txBody>
          <a:bodyPr/>
          <a:lstStyle/>
          <a:p>
            <a:r>
              <a:rPr lang="fr-FR" dirty="0" smtClean="0"/>
              <a:t>QUIZZ – validation des connaissances</a:t>
            </a:r>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47</a:t>
            </a:fld>
            <a:endParaRPr lang="fr-FR" dirty="0"/>
          </a:p>
        </p:txBody>
      </p:sp>
    </p:spTree>
    <p:extLst>
      <p:ext uri="{BB962C8B-B14F-4D97-AF65-F5344CB8AC3E}">
        <p14:creationId xmlns:p14="http://schemas.microsoft.com/office/powerpoint/2010/main" val="53007896"/>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p:txBody>
          <a:bodyPr>
            <a:normAutofit fontScale="92500" lnSpcReduction="20000"/>
          </a:bodyPr>
          <a:lstStyle/>
          <a:p>
            <a:r>
              <a:rPr lang="fr-FR" b="1" dirty="0" smtClean="0"/>
              <a:t>Qui a la responsabilité du contrôle du code fonction ?</a:t>
            </a:r>
          </a:p>
          <a:p>
            <a:pPr marL="571500" indent="-571500">
              <a:buFontTx/>
              <a:buChar char="-"/>
            </a:pPr>
            <a:r>
              <a:rPr lang="fr-FR" dirty="0" smtClean="0"/>
              <a:t>La MOE en charge du développement de l’application</a:t>
            </a:r>
            <a:br>
              <a:rPr lang="fr-FR" dirty="0" smtClean="0"/>
            </a:br>
            <a:endParaRPr lang="fr-FR" dirty="0" smtClean="0"/>
          </a:p>
          <a:p>
            <a:r>
              <a:rPr lang="fr-FR" b="1" dirty="0" smtClean="0"/>
              <a:t>Suite à la mise en recette sur quel(s) environnement(s) sont publiées les pages ?</a:t>
            </a:r>
            <a:endParaRPr lang="fr-FR" b="1" dirty="0"/>
          </a:p>
          <a:p>
            <a:pPr marL="571500" indent="-571500">
              <a:buFontTx/>
              <a:buChar char="-"/>
            </a:pPr>
            <a:r>
              <a:rPr lang="fr-FR" dirty="0" smtClean="0"/>
              <a:t>Les deux</a:t>
            </a:r>
            <a:br>
              <a:rPr lang="fr-FR" dirty="0" smtClean="0"/>
            </a:br>
            <a:endParaRPr lang="fr-FR" dirty="0" smtClean="0"/>
          </a:p>
          <a:p>
            <a:r>
              <a:rPr lang="fr-FR" b="1" dirty="0" smtClean="0"/>
              <a:t>Quels jours de la semaine se font les MEP </a:t>
            </a:r>
            <a:r>
              <a:rPr lang="fr-FR" b="1" dirty="0" err="1" smtClean="0"/>
              <a:t>Sinbad</a:t>
            </a:r>
            <a:r>
              <a:rPr lang="fr-FR" b="1" dirty="0" smtClean="0"/>
              <a:t> ?</a:t>
            </a:r>
            <a:endParaRPr lang="fr-FR" b="1" dirty="0"/>
          </a:p>
          <a:p>
            <a:pPr marL="571500" indent="-571500">
              <a:buFontTx/>
              <a:buChar char="-"/>
            </a:pPr>
            <a:r>
              <a:rPr lang="fr-FR" dirty="0" smtClean="0"/>
              <a:t>Les mercredi</a:t>
            </a:r>
            <a:br>
              <a:rPr lang="fr-FR" dirty="0" smtClean="0"/>
            </a:br>
            <a:endParaRPr lang="fr-FR" dirty="0"/>
          </a:p>
          <a:p>
            <a:r>
              <a:rPr lang="fr-FR" b="1" dirty="0" smtClean="0"/>
              <a:t>Votre présence est-elle requise lors de la MEP ?</a:t>
            </a:r>
            <a:endParaRPr lang="fr-FR" b="1" dirty="0"/>
          </a:p>
          <a:p>
            <a:pPr marL="571500" indent="-571500">
              <a:buFontTx/>
              <a:buChar char="-"/>
            </a:pPr>
            <a:r>
              <a:rPr lang="fr-FR" dirty="0" smtClean="0"/>
              <a:t>Oui, prévoyez un suppléant en cas d’absence et un identifiant afin de vérifier que votre application fonctionne bien en production</a:t>
            </a:r>
            <a:br>
              <a:rPr lang="fr-FR" dirty="0" smtClean="0"/>
            </a:br>
            <a:r>
              <a:rPr lang="fr-FR" dirty="0" smtClean="0"/>
              <a:t/>
            </a:r>
            <a:br>
              <a:rPr lang="fr-FR" dirty="0" smtClean="0"/>
            </a:br>
            <a:r>
              <a:rPr lang="fr-FR" dirty="0" smtClean="0"/>
              <a:t/>
            </a:r>
            <a:br>
              <a:rPr lang="fr-FR" dirty="0" smtClean="0"/>
            </a:br>
            <a:r>
              <a:rPr lang="fr-FR" dirty="0" smtClean="0"/>
              <a:t/>
            </a:r>
            <a:br>
              <a:rPr lang="fr-FR" dirty="0" smtClean="0"/>
            </a:br>
            <a:r>
              <a:rPr lang="fr-FR" dirty="0" smtClean="0"/>
              <a:t/>
            </a:r>
            <a:br>
              <a:rPr lang="fr-FR" dirty="0" smtClean="0"/>
            </a:br>
            <a:r>
              <a:rPr lang="fr-FR" dirty="0" smtClean="0"/>
              <a:t/>
            </a:r>
            <a:br>
              <a:rPr lang="fr-FR" dirty="0" smtClean="0"/>
            </a:br>
            <a:r>
              <a:rPr lang="fr-FR" dirty="0" smtClean="0"/>
              <a:t/>
            </a:r>
            <a:br>
              <a:rPr lang="fr-FR" dirty="0" smtClean="0"/>
            </a:br>
            <a:r>
              <a:rPr lang="fr-FR" dirty="0" smtClean="0"/>
              <a:t/>
            </a:r>
            <a:br>
              <a:rPr lang="fr-FR" dirty="0" smtClean="0"/>
            </a:br>
            <a:endParaRPr lang="fr-FR" dirty="0" smtClean="0"/>
          </a:p>
          <a:p>
            <a:pPr marL="571500" indent="-571500">
              <a:buFontTx/>
              <a:buChar char="-"/>
            </a:pPr>
            <a:endParaRPr lang="fr-FR" dirty="0"/>
          </a:p>
          <a:p>
            <a:endParaRPr lang="fr-FR" dirty="0"/>
          </a:p>
        </p:txBody>
      </p:sp>
      <p:sp>
        <p:nvSpPr>
          <p:cNvPr id="3" name="Titre 2"/>
          <p:cNvSpPr>
            <a:spLocks noGrp="1"/>
          </p:cNvSpPr>
          <p:nvPr>
            <p:ph type="title"/>
          </p:nvPr>
        </p:nvSpPr>
        <p:spPr/>
        <p:txBody>
          <a:bodyPr/>
          <a:lstStyle/>
          <a:p>
            <a:r>
              <a:rPr lang="fr-FR" dirty="0" smtClean="0"/>
              <a:t>QUIZZ – Corrections</a:t>
            </a:r>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48</a:t>
            </a:fld>
            <a:endParaRPr lang="fr-FR" dirty="0"/>
          </a:p>
        </p:txBody>
      </p:sp>
    </p:spTree>
    <p:extLst>
      <p:ext uri="{BB962C8B-B14F-4D97-AF65-F5344CB8AC3E}">
        <p14:creationId xmlns:p14="http://schemas.microsoft.com/office/powerpoint/2010/main" val="3970820877"/>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p:txBody>
          <a:bodyPr>
            <a:normAutofit/>
          </a:bodyPr>
          <a:lstStyle/>
          <a:p>
            <a:r>
              <a:rPr lang="fr-FR" dirty="0" smtClean="0"/>
              <a:t>Une fois que vous avez l’url de test sur le site, vous pouvez utiliser un outil d’aide au débogage des sites internet SinBAD  : la « </a:t>
            </a:r>
            <a:r>
              <a:rPr lang="fr-FR" dirty="0" err="1" smtClean="0"/>
              <a:t>Debug</a:t>
            </a:r>
            <a:r>
              <a:rPr lang="fr-FR" dirty="0" smtClean="0"/>
              <a:t> Bar ».</a:t>
            </a:r>
          </a:p>
          <a:p>
            <a:endParaRPr lang="fr-FR" dirty="0"/>
          </a:p>
          <a:p>
            <a:r>
              <a:rPr lang="fr-FR" dirty="0" smtClean="0"/>
              <a:t>Elle s’active avec un cookie </a:t>
            </a:r>
            <a:r>
              <a:rPr lang="fr-FR" dirty="0"/>
              <a:t>« </a:t>
            </a:r>
            <a:r>
              <a:rPr lang="fr-FR" dirty="0" err="1"/>
              <a:t>debug_bar</a:t>
            </a:r>
            <a:r>
              <a:rPr lang="fr-FR" dirty="0"/>
              <a:t> </a:t>
            </a:r>
            <a:r>
              <a:rPr lang="fr-FR" dirty="0" smtClean="0"/>
              <a:t>» à « 1 » sur la page web à déboguer</a:t>
            </a:r>
          </a:p>
          <a:p>
            <a:endParaRPr lang="fr-FR" dirty="0" smtClean="0"/>
          </a:p>
          <a:p>
            <a:r>
              <a:rPr lang="fr-FR" sz="4000" dirty="0" smtClean="0">
                <a:solidFill>
                  <a:srgbClr val="01398C"/>
                </a:solidFill>
                <a:ea typeface="Segoe UI Light" panose="020B0502040204020203" pitchFamily="34" charset="0"/>
                <a:cs typeface="Segoe UI Light" panose="020B0502040204020203" pitchFamily="34" charset="0"/>
              </a:rPr>
              <a:t>Vous pouvez également mettre en favoris ce code : </a:t>
            </a:r>
          </a:p>
          <a:p>
            <a:r>
              <a:rPr lang="fr-FR" dirty="0" err="1"/>
              <a:t>javascript:document.cookie</a:t>
            </a:r>
            <a:r>
              <a:rPr lang="fr-FR" dirty="0"/>
              <a:t>=%22debug_bar=1;path=/%22;document.location.reload(); </a:t>
            </a:r>
          </a:p>
          <a:p>
            <a:r>
              <a:rPr lang="fr-FR" dirty="0" smtClean="0"/>
              <a:t>qui permet de créer le cookie et de recharger la page (depuis un poste en interne)</a:t>
            </a:r>
          </a:p>
          <a:p>
            <a:endParaRPr lang="fr-FR" sz="4000" dirty="0">
              <a:solidFill>
                <a:srgbClr val="01398C"/>
              </a:solidFill>
              <a:ea typeface="Segoe UI Light" panose="020B0502040204020203" pitchFamily="34" charset="0"/>
              <a:cs typeface="Segoe UI Light" panose="020B0502040204020203" pitchFamily="34" charset="0"/>
            </a:endParaRPr>
          </a:p>
          <a:p>
            <a:endParaRPr lang="fr-FR" sz="4000" dirty="0">
              <a:solidFill>
                <a:srgbClr val="01398C"/>
              </a:solidFill>
              <a:ea typeface="Segoe UI Light" panose="020B0502040204020203" pitchFamily="34" charset="0"/>
              <a:cs typeface="Segoe UI Light" panose="020B0502040204020203" pitchFamily="34" charset="0"/>
            </a:endParaRPr>
          </a:p>
          <a:p>
            <a:endParaRPr lang="fr-FR" dirty="0" smtClean="0"/>
          </a:p>
          <a:p>
            <a:r>
              <a:rPr lang="fr-FR" dirty="0"/>
              <a:t>L</a:t>
            </a:r>
            <a:r>
              <a:rPr lang="fr-FR" dirty="0" smtClean="0"/>
              <a:t>a </a:t>
            </a:r>
            <a:r>
              <a:rPr lang="fr-FR" dirty="0" err="1" smtClean="0"/>
              <a:t>Debug</a:t>
            </a:r>
            <a:r>
              <a:rPr lang="fr-FR" dirty="0" smtClean="0"/>
              <a:t> Bar s’affiche sur tous les environnements.</a:t>
            </a:r>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49</a:t>
            </a:fld>
            <a:endParaRPr lang="fr-FR" dirty="0"/>
          </a:p>
        </p:txBody>
      </p:sp>
      <p:pic>
        <p:nvPicPr>
          <p:cNvPr id="4" name="Image 3"/>
          <p:cNvPicPr>
            <a:picLocks noChangeAspect="1"/>
          </p:cNvPicPr>
          <p:nvPr/>
        </p:nvPicPr>
        <p:blipFill rotWithShape="1">
          <a:blip r:embed="rId3"/>
          <a:srcRect r="37648" b="-2158"/>
          <a:stretch/>
        </p:blipFill>
        <p:spPr>
          <a:xfrm>
            <a:off x="1148243" y="9035124"/>
            <a:ext cx="22090292" cy="1024128"/>
          </a:xfrm>
          <a:prstGeom prst="rect">
            <a:avLst/>
          </a:prstGeom>
        </p:spPr>
      </p:pic>
      <p:pic>
        <p:nvPicPr>
          <p:cNvPr id="6" name="Image 5"/>
          <p:cNvPicPr>
            <a:picLocks noChangeAspect="1"/>
          </p:cNvPicPr>
          <p:nvPr/>
        </p:nvPicPr>
        <p:blipFill rotWithShape="1">
          <a:blip r:embed="rId3"/>
          <a:srcRect l="94791" b="148"/>
          <a:stretch/>
        </p:blipFill>
        <p:spPr>
          <a:xfrm>
            <a:off x="21451488" y="9294431"/>
            <a:ext cx="1845312" cy="1001016"/>
          </a:xfrm>
          <a:prstGeom prst="rect">
            <a:avLst/>
          </a:prstGeom>
        </p:spPr>
      </p:pic>
      <p:sp>
        <p:nvSpPr>
          <p:cNvPr id="7" name="Titre 2"/>
          <p:cNvSpPr txBox="1">
            <a:spLocks/>
          </p:cNvSpPr>
          <p:nvPr/>
        </p:nvSpPr>
        <p:spPr>
          <a:xfrm>
            <a:off x="1578000" y="388992"/>
            <a:ext cx="22806000" cy="1292067"/>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9"/>
            </a:pPr>
            <a:r>
              <a:rPr lang="fr-FR" dirty="0" smtClean="0"/>
              <a:t>Annexe : Outil d’aide au débogage des sites Internet </a:t>
            </a:r>
            <a:r>
              <a:rPr lang="fr-FR" dirty="0" err="1" smtClean="0"/>
              <a:t>SinBAD</a:t>
            </a:r>
            <a:endParaRPr lang="fr-FR" dirty="0"/>
          </a:p>
        </p:txBody>
      </p:sp>
    </p:spTree>
    <p:extLst>
      <p:ext uri="{BB962C8B-B14F-4D97-AF65-F5344CB8AC3E}">
        <p14:creationId xmlns:p14="http://schemas.microsoft.com/office/powerpoint/2010/main" val="479686960"/>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425600" y="2716272"/>
            <a:ext cx="21816000" cy="10197000"/>
          </a:xfrm>
        </p:spPr>
        <p:txBody>
          <a:bodyPr/>
          <a:lstStyle/>
          <a:p>
            <a:r>
              <a:rPr lang="fr-FR" altLang="fr-FR" dirty="0" smtClean="0"/>
              <a:t>SinBAD permet de créer l’arborescence des menus (la navigation) du site internet et son contenu</a:t>
            </a:r>
          </a:p>
          <a:p>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5</a:t>
            </a:fld>
            <a:endParaRPr lang="fr-FR" dirty="0"/>
          </a:p>
        </p:txBody>
      </p:sp>
      <p:pic>
        <p:nvPicPr>
          <p:cNvPr id="4" name="Image 3"/>
          <p:cNvPicPr>
            <a:picLocks noChangeAspect="1"/>
          </p:cNvPicPr>
          <p:nvPr/>
        </p:nvPicPr>
        <p:blipFill>
          <a:blip r:embed="rId3"/>
          <a:stretch>
            <a:fillRect/>
          </a:stretch>
        </p:blipFill>
        <p:spPr>
          <a:xfrm>
            <a:off x="1137400" y="3931755"/>
            <a:ext cx="12344400" cy="5448300"/>
          </a:xfrm>
          <a:prstGeom prst="rect">
            <a:avLst/>
          </a:prstGeom>
        </p:spPr>
      </p:pic>
      <p:pic>
        <p:nvPicPr>
          <p:cNvPr id="7" name="Image 6"/>
          <p:cNvPicPr>
            <a:picLocks noChangeAspect="1"/>
          </p:cNvPicPr>
          <p:nvPr/>
        </p:nvPicPr>
        <p:blipFill>
          <a:blip r:embed="rId4"/>
          <a:stretch>
            <a:fillRect/>
          </a:stretch>
        </p:blipFill>
        <p:spPr>
          <a:xfrm>
            <a:off x="12123304" y="4483229"/>
            <a:ext cx="10614000" cy="5779585"/>
          </a:xfrm>
          <a:prstGeom prst="rect">
            <a:avLst/>
          </a:prstGeom>
        </p:spPr>
      </p:pic>
      <p:pic>
        <p:nvPicPr>
          <p:cNvPr id="9" name="Image 8"/>
          <p:cNvPicPr>
            <a:picLocks noChangeAspect="1"/>
          </p:cNvPicPr>
          <p:nvPr/>
        </p:nvPicPr>
        <p:blipFill>
          <a:blip r:embed="rId5"/>
          <a:stretch>
            <a:fillRect/>
          </a:stretch>
        </p:blipFill>
        <p:spPr>
          <a:xfrm>
            <a:off x="5881181" y="9380055"/>
            <a:ext cx="9946287" cy="4173267"/>
          </a:xfrm>
          <a:prstGeom prst="rect">
            <a:avLst/>
          </a:prstGeom>
        </p:spPr>
      </p:pic>
      <p:sp>
        <p:nvSpPr>
          <p:cNvPr id="11" name="Rectangle 10"/>
          <p:cNvSpPr/>
          <p:nvPr/>
        </p:nvSpPr>
        <p:spPr>
          <a:xfrm>
            <a:off x="2552700" y="4483229"/>
            <a:ext cx="8382000" cy="4470271"/>
          </a:xfrm>
          <a:prstGeom prst="rect">
            <a:avLst/>
          </a:prstGeom>
          <a:noFill/>
          <a:ln w="76200" cap="flat">
            <a:solidFill>
              <a:srgbClr val="FF0000"/>
            </a:solid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endParaRPr lang="fr-FR" sz="3200" dirty="0" err="1">
              <a:solidFill>
                <a:schemeClr val="bg1"/>
              </a:solidFill>
              <a:latin typeface="Swis721 BT Roman" charset="0"/>
              <a:ea typeface="Swis721 BT Roman" charset="0"/>
              <a:cs typeface="Swis721 BT Roman" charset="0"/>
            </a:endParaRPr>
          </a:p>
        </p:txBody>
      </p:sp>
      <p:sp>
        <p:nvSpPr>
          <p:cNvPr id="12" name="Rectangle 11"/>
          <p:cNvSpPr/>
          <p:nvPr/>
        </p:nvSpPr>
        <p:spPr>
          <a:xfrm>
            <a:off x="11757000" y="4186829"/>
            <a:ext cx="2191577" cy="4470271"/>
          </a:xfrm>
          <a:prstGeom prst="rect">
            <a:avLst/>
          </a:prstGeom>
          <a:noFill/>
          <a:ln w="76200" cap="flat">
            <a:solidFill>
              <a:srgbClr val="FF0000"/>
            </a:solid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endParaRPr lang="fr-FR" sz="3200" dirty="0" err="1">
              <a:solidFill>
                <a:schemeClr val="bg1"/>
              </a:solidFill>
              <a:latin typeface="Swis721 BT Roman" charset="0"/>
              <a:ea typeface="Swis721 BT Roman" charset="0"/>
              <a:cs typeface="Swis721 BT Roman" charset="0"/>
            </a:endParaRPr>
          </a:p>
        </p:txBody>
      </p:sp>
      <p:sp>
        <p:nvSpPr>
          <p:cNvPr id="13" name="Rectangle 12"/>
          <p:cNvSpPr/>
          <p:nvPr/>
        </p:nvSpPr>
        <p:spPr>
          <a:xfrm>
            <a:off x="5734877" y="9245730"/>
            <a:ext cx="8382000" cy="2819514"/>
          </a:xfrm>
          <a:prstGeom prst="rect">
            <a:avLst/>
          </a:prstGeom>
          <a:noFill/>
          <a:ln w="76200" cap="flat">
            <a:solidFill>
              <a:srgbClr val="FF0000"/>
            </a:solid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endParaRPr lang="fr-FR" sz="3200" dirty="0" err="1">
              <a:solidFill>
                <a:schemeClr val="bg1"/>
              </a:solidFill>
              <a:latin typeface="Swis721 BT Roman" charset="0"/>
              <a:ea typeface="Swis721 BT Roman" charset="0"/>
              <a:cs typeface="Swis721 BT Roman" charset="0"/>
            </a:endParaRPr>
          </a:p>
        </p:txBody>
      </p:sp>
      <p:sp>
        <p:nvSpPr>
          <p:cNvPr id="15" name="Espace réservé du texte 1"/>
          <p:cNvSpPr txBox="1">
            <a:spLocks/>
          </p:cNvSpPr>
          <p:nvPr/>
        </p:nvSpPr>
        <p:spPr>
          <a:xfrm>
            <a:off x="1425600" y="1316592"/>
            <a:ext cx="8340192" cy="1243584"/>
          </a:xfrm>
          <a:prstGeom prst="rect">
            <a:avLst/>
          </a:prstGeom>
        </p:spPr>
        <p:txBody>
          <a:bodyPr vert="horz" lIns="91440" tIns="45720" rIns="91440" bIns="45720" rtlCol="0">
            <a:normAutofit fontScale="77500" lnSpcReduction="20000"/>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pPr marL="742950" indent="-742950">
              <a:buFont typeface="+mj-lt"/>
              <a:buAutoNum type="arabicPeriod"/>
            </a:pPr>
            <a:endParaRPr lang="fr-FR" dirty="0" smtClean="0"/>
          </a:p>
          <a:p>
            <a:pPr marL="1920856" lvl="1" indent="-1143000">
              <a:buFont typeface="+mj-lt"/>
              <a:buAutoNum type="arabicPeriod" startAt="2"/>
            </a:pPr>
            <a:r>
              <a:rPr lang="fr-FR" sz="6100" dirty="0" smtClean="0"/>
              <a:t>Le CMS </a:t>
            </a:r>
            <a:r>
              <a:rPr lang="fr-FR" sz="6100" dirty="0" err="1" smtClean="0"/>
              <a:t>SinBAD</a:t>
            </a:r>
            <a:endParaRPr lang="fr-FR" sz="6100" dirty="0"/>
          </a:p>
        </p:txBody>
      </p:sp>
      <p:sp>
        <p:nvSpPr>
          <p:cNvPr id="16" name="Titre 2"/>
          <p:cNvSpPr>
            <a:spLocks noGrp="1"/>
          </p:cNvSpPr>
          <p:nvPr>
            <p:ph type="title"/>
          </p:nvPr>
        </p:nvSpPr>
        <p:spPr>
          <a:xfrm>
            <a:off x="1425600" y="72000"/>
            <a:ext cx="21816000" cy="2160000"/>
          </a:xfrm>
        </p:spPr>
        <p:txBody>
          <a:bodyPr>
            <a:normAutofit/>
          </a:bodyPr>
          <a:lstStyle/>
          <a:p>
            <a:pPr marL="1143000" indent="-1143000">
              <a:buFont typeface="+mj-lt"/>
              <a:buAutoNum type="arabicPeriod" startAt="2"/>
            </a:pPr>
            <a:r>
              <a:rPr lang="fr-FR" dirty="0" smtClean="0"/>
              <a:t>Introduction</a:t>
            </a:r>
            <a:endParaRPr lang="fr-FR" dirty="0"/>
          </a:p>
        </p:txBody>
      </p:sp>
    </p:spTree>
    <p:extLst>
      <p:ext uri="{BB962C8B-B14F-4D97-AF65-F5344CB8AC3E}">
        <p14:creationId xmlns:p14="http://schemas.microsoft.com/office/powerpoint/2010/main" val="4173977314"/>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p:txBody>
          <a:bodyPr>
            <a:normAutofit/>
          </a:bodyPr>
          <a:lstStyle/>
          <a:p>
            <a:r>
              <a:rPr lang="fr-FR" dirty="0" smtClean="0"/>
              <a:t>Plusieurs actions sont disponibles : </a:t>
            </a:r>
          </a:p>
          <a:p>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50</a:t>
            </a:fld>
            <a:endParaRPr lang="fr-FR" dirty="0"/>
          </a:p>
        </p:txBody>
      </p:sp>
      <p:sp>
        <p:nvSpPr>
          <p:cNvPr id="11" name="Espace réservé du texte 1"/>
          <p:cNvSpPr txBox="1">
            <a:spLocks/>
          </p:cNvSpPr>
          <p:nvPr/>
        </p:nvSpPr>
        <p:spPr>
          <a:xfrm>
            <a:off x="2695420" y="3095113"/>
            <a:ext cx="19498656" cy="1024128"/>
          </a:xfrm>
          <a:prstGeom prst="rect">
            <a:avLst/>
          </a:prstGeom>
        </p:spPr>
        <p:txBody>
          <a:bodyPr vert="horz" lIns="91440" tIns="45720" rIns="91440" bIns="45720" rtlCol="0">
            <a:normAutofit/>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r>
              <a:rPr lang="fr-FR" dirty="0" smtClean="0"/>
              <a:t>Permet de réduire/agrandir la barre. </a:t>
            </a:r>
            <a:endParaRPr lang="fr-FR" dirty="0"/>
          </a:p>
        </p:txBody>
      </p:sp>
      <p:sp>
        <p:nvSpPr>
          <p:cNvPr id="14" name="Espace réservé du texte 1"/>
          <p:cNvSpPr txBox="1">
            <a:spLocks/>
          </p:cNvSpPr>
          <p:nvPr/>
        </p:nvSpPr>
        <p:spPr>
          <a:xfrm>
            <a:off x="5931408" y="4616742"/>
            <a:ext cx="18452592" cy="1024128"/>
          </a:xfrm>
          <a:prstGeom prst="rect">
            <a:avLst/>
          </a:prstGeom>
        </p:spPr>
        <p:txBody>
          <a:bodyPr vert="horz" lIns="91440" tIns="45720" rIns="91440" bIns="45720" rtlCol="0">
            <a:normAutofit fontScale="92500" lnSpcReduction="20000"/>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r>
              <a:rPr lang="fr-FR" dirty="0" smtClean="0"/>
              <a:t>Temps d’affichage de le page web /  Nom du serveur sur lequel la page web a été rendue</a:t>
            </a:r>
            <a:endParaRPr lang="fr-FR" dirty="0"/>
          </a:p>
        </p:txBody>
      </p:sp>
      <p:sp>
        <p:nvSpPr>
          <p:cNvPr id="15" name="Espace réservé du texte 1"/>
          <p:cNvSpPr txBox="1">
            <a:spLocks/>
          </p:cNvSpPr>
          <p:nvPr/>
        </p:nvSpPr>
        <p:spPr>
          <a:xfrm>
            <a:off x="2305398" y="5685719"/>
            <a:ext cx="11582658" cy="1607562"/>
          </a:xfrm>
          <a:prstGeom prst="rect">
            <a:avLst/>
          </a:prstGeom>
        </p:spPr>
        <p:txBody>
          <a:bodyPr vert="horz" lIns="91440" tIns="45720" rIns="91440" bIns="45720" rtlCol="0">
            <a:normAutofit/>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r>
              <a:rPr lang="fr-FR" dirty="0" smtClean="0"/>
              <a:t>Indique le nombre d’information par catégorie. </a:t>
            </a:r>
            <a:endParaRPr lang="fr-FR" dirty="0"/>
          </a:p>
        </p:txBody>
      </p:sp>
      <p:sp>
        <p:nvSpPr>
          <p:cNvPr id="17" name="Espace réservé du texte 1"/>
          <p:cNvSpPr txBox="1">
            <a:spLocks/>
          </p:cNvSpPr>
          <p:nvPr/>
        </p:nvSpPr>
        <p:spPr>
          <a:xfrm>
            <a:off x="18173700" y="10126432"/>
            <a:ext cx="5655564" cy="2883241"/>
          </a:xfrm>
          <a:prstGeom prst="rect">
            <a:avLst/>
          </a:prstGeom>
        </p:spPr>
        <p:txBody>
          <a:bodyPr vert="horz" lIns="91440" tIns="45720" rIns="91440" bIns="45720" rtlCol="0">
            <a:normAutofit/>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r>
              <a:rPr lang="fr-FR" dirty="0" smtClean="0"/>
              <a:t>Au clique sur les catégories vous avez les informations supplémentaires.</a:t>
            </a:r>
            <a:endParaRPr lang="fr-FR" dirty="0"/>
          </a:p>
        </p:txBody>
      </p:sp>
      <p:sp>
        <p:nvSpPr>
          <p:cNvPr id="20" name="Titre 2"/>
          <p:cNvSpPr txBox="1">
            <a:spLocks/>
          </p:cNvSpPr>
          <p:nvPr/>
        </p:nvSpPr>
        <p:spPr>
          <a:xfrm>
            <a:off x="1578000" y="388992"/>
            <a:ext cx="22806000" cy="1292067"/>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9"/>
            </a:pPr>
            <a:r>
              <a:rPr lang="fr-FR" dirty="0" smtClean="0"/>
              <a:t>Annexe : Outil d’aide au débogage des sites Internet </a:t>
            </a:r>
            <a:r>
              <a:rPr lang="fr-FR" dirty="0" err="1" smtClean="0"/>
              <a:t>SinBAD</a:t>
            </a:r>
            <a:endParaRPr lang="fr-FR" dirty="0"/>
          </a:p>
        </p:txBody>
      </p:sp>
      <p:pic>
        <p:nvPicPr>
          <p:cNvPr id="3" name="Image 2"/>
          <p:cNvPicPr>
            <a:picLocks noChangeAspect="1"/>
          </p:cNvPicPr>
          <p:nvPr/>
        </p:nvPicPr>
        <p:blipFill>
          <a:blip r:embed="rId3"/>
          <a:stretch>
            <a:fillRect/>
          </a:stretch>
        </p:blipFill>
        <p:spPr>
          <a:xfrm>
            <a:off x="1425600" y="3116520"/>
            <a:ext cx="1011218" cy="1140864"/>
          </a:xfrm>
          <a:prstGeom prst="rect">
            <a:avLst/>
          </a:prstGeom>
        </p:spPr>
      </p:pic>
      <p:pic>
        <p:nvPicPr>
          <p:cNvPr id="4" name="Image 3"/>
          <p:cNvPicPr>
            <a:picLocks noChangeAspect="1"/>
          </p:cNvPicPr>
          <p:nvPr/>
        </p:nvPicPr>
        <p:blipFill>
          <a:blip r:embed="rId4"/>
          <a:stretch>
            <a:fillRect/>
          </a:stretch>
        </p:blipFill>
        <p:spPr>
          <a:xfrm>
            <a:off x="1425600" y="4448879"/>
            <a:ext cx="3765744" cy="907202"/>
          </a:xfrm>
          <a:prstGeom prst="rect">
            <a:avLst/>
          </a:prstGeom>
        </p:spPr>
      </p:pic>
      <p:pic>
        <p:nvPicPr>
          <p:cNvPr id="6" name="Image 5"/>
          <p:cNvPicPr>
            <a:picLocks noChangeAspect="1"/>
          </p:cNvPicPr>
          <p:nvPr/>
        </p:nvPicPr>
        <p:blipFill>
          <a:blip r:embed="rId5"/>
          <a:stretch>
            <a:fillRect/>
          </a:stretch>
        </p:blipFill>
        <p:spPr>
          <a:xfrm>
            <a:off x="1425600" y="5691482"/>
            <a:ext cx="879798" cy="641518"/>
          </a:xfrm>
          <a:prstGeom prst="rect">
            <a:avLst/>
          </a:prstGeom>
        </p:spPr>
      </p:pic>
      <p:pic>
        <p:nvPicPr>
          <p:cNvPr id="8" name="Image 7"/>
          <p:cNvPicPr>
            <a:picLocks noChangeAspect="1"/>
          </p:cNvPicPr>
          <p:nvPr/>
        </p:nvPicPr>
        <p:blipFill>
          <a:blip r:embed="rId6"/>
          <a:stretch>
            <a:fillRect/>
          </a:stretch>
        </p:blipFill>
        <p:spPr>
          <a:xfrm>
            <a:off x="514396" y="7207348"/>
            <a:ext cx="17368900" cy="4711298"/>
          </a:xfrm>
          <a:prstGeom prst="rect">
            <a:avLst/>
          </a:prstGeom>
        </p:spPr>
      </p:pic>
    </p:spTree>
    <p:extLst>
      <p:ext uri="{BB962C8B-B14F-4D97-AF65-F5344CB8AC3E}">
        <p14:creationId xmlns:p14="http://schemas.microsoft.com/office/powerpoint/2010/main" val="4048028503"/>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p:txBody>
          <a:bodyPr>
            <a:normAutofit/>
          </a:bodyPr>
          <a:lstStyle/>
          <a:p>
            <a:r>
              <a:rPr lang="fr-FR" dirty="0"/>
              <a:t>U</a:t>
            </a:r>
            <a:r>
              <a:rPr lang="fr-FR" dirty="0" smtClean="0"/>
              <a:t>ne </a:t>
            </a:r>
            <a:r>
              <a:rPr lang="fr-FR" dirty="0"/>
              <a:t>FAQ Sites </a:t>
            </a:r>
            <a:r>
              <a:rPr lang="fr-FR" dirty="0" smtClean="0"/>
              <a:t>Web, à </a:t>
            </a:r>
            <a:r>
              <a:rPr lang="fr-FR" dirty="0"/>
              <a:t>destination des développeurs et </a:t>
            </a:r>
            <a:r>
              <a:rPr lang="fr-FR" dirty="0" smtClean="0"/>
              <a:t>webmasters, regroupant </a:t>
            </a:r>
            <a:r>
              <a:rPr lang="fr-FR" dirty="0"/>
              <a:t>les questions fréquentes, ainsi qu’un </a:t>
            </a:r>
            <a:r>
              <a:rPr lang="fr-FR" dirty="0" err="1"/>
              <a:t>récap</a:t>
            </a:r>
            <a:r>
              <a:rPr lang="fr-FR" dirty="0"/>
              <a:t>’ </a:t>
            </a:r>
            <a:r>
              <a:rPr lang="fr-FR" dirty="0" smtClean="0"/>
              <a:t>des SARA </a:t>
            </a:r>
            <a:r>
              <a:rPr lang="fr-FR" dirty="0"/>
              <a:t>type existants et un formulaire de </a:t>
            </a:r>
            <a:r>
              <a:rPr lang="fr-FR" dirty="0" smtClean="0"/>
              <a:t>contact est disponible à cette url : </a:t>
            </a:r>
            <a:r>
              <a:rPr lang="fr-FR" dirty="0" smtClean="0">
                <a:hlinkClick r:id="rId3"/>
              </a:rPr>
              <a:t>https://sd5000-si.cm-cic.fr/fr/faq/sites-web.html</a:t>
            </a:r>
            <a:endParaRPr lang="fr-FR" dirty="0" smtClean="0"/>
          </a:p>
          <a:p>
            <a:endParaRPr lang="fr-FR" dirty="0"/>
          </a:p>
          <a:p>
            <a:r>
              <a:rPr lang="fr-FR" dirty="0"/>
              <a:t>Les équipes </a:t>
            </a:r>
            <a:r>
              <a:rPr lang="fr-FR" b="1" dirty="0"/>
              <a:t>EI5440 </a:t>
            </a:r>
            <a:r>
              <a:rPr lang="fr-FR" dirty="0"/>
              <a:t>(Euro Information) et de </a:t>
            </a:r>
            <a:r>
              <a:rPr lang="fr-FR" b="1" dirty="0"/>
              <a:t>l'ADF</a:t>
            </a:r>
            <a:r>
              <a:rPr lang="fr-FR" dirty="0"/>
              <a:t> (Direction Commerciale) proposent une offre de service complète pour accompagner les entités du Groupe Crédit Mutuel Alliance Fédérale dans leurs projets de sites internet : de la gestion du projet à la réalisation, en passant par l'accompagnement et l'optimisation </a:t>
            </a:r>
            <a:r>
              <a:rPr lang="fr-FR" dirty="0" smtClean="0"/>
              <a:t>continue, pour plus d’information : </a:t>
            </a:r>
            <a:r>
              <a:rPr lang="fr-FR" dirty="0" smtClean="0">
                <a:hlinkClick r:id="rId4"/>
              </a:rPr>
              <a:t>https</a:t>
            </a:r>
            <a:r>
              <a:rPr lang="fr-FR" dirty="0">
                <a:hlinkClick r:id="rId4"/>
              </a:rPr>
              <a:t>://</a:t>
            </a:r>
            <a:r>
              <a:rPr lang="fr-FR" dirty="0" smtClean="0">
                <a:hlinkClick r:id="rId4"/>
              </a:rPr>
              <a:t>sd5000-si.cm-cic.fr/fr/websolutions/index.html</a:t>
            </a:r>
            <a:r>
              <a:rPr lang="fr-FR" dirty="0" smtClean="0"/>
              <a:t> </a:t>
            </a:r>
            <a:endParaRPr lang="fr-FR" dirty="0"/>
          </a:p>
          <a:p>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51</a:t>
            </a:fld>
            <a:endParaRPr lang="fr-FR" dirty="0"/>
          </a:p>
        </p:txBody>
      </p:sp>
      <p:sp>
        <p:nvSpPr>
          <p:cNvPr id="20" name="Titre 2"/>
          <p:cNvSpPr txBox="1">
            <a:spLocks/>
          </p:cNvSpPr>
          <p:nvPr/>
        </p:nvSpPr>
        <p:spPr>
          <a:xfrm>
            <a:off x="1578000" y="388992"/>
            <a:ext cx="22806000" cy="1292067"/>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9"/>
            </a:pPr>
            <a:r>
              <a:rPr lang="fr-FR" dirty="0" smtClean="0"/>
              <a:t>Annexe – pour </a:t>
            </a:r>
            <a:r>
              <a:rPr lang="fr-FR" smtClean="0"/>
              <a:t>aller plus loin</a:t>
            </a:r>
            <a:endParaRPr lang="fr-FR" dirty="0"/>
          </a:p>
        </p:txBody>
      </p:sp>
    </p:spTree>
    <p:extLst>
      <p:ext uri="{BB962C8B-B14F-4D97-AF65-F5344CB8AC3E}">
        <p14:creationId xmlns:p14="http://schemas.microsoft.com/office/powerpoint/2010/main" val="2068683986"/>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stretch>
            <a:fillRect/>
          </a:stretch>
        </p:blipFill>
        <p:spPr>
          <a:xfrm>
            <a:off x="10082212" y="5860651"/>
            <a:ext cx="13592175" cy="7315200"/>
          </a:xfrm>
          <a:prstGeom prst="rect">
            <a:avLst/>
          </a:prstGeom>
        </p:spPr>
      </p:pic>
      <p:sp>
        <p:nvSpPr>
          <p:cNvPr id="2" name="Espace réservé du texte 1"/>
          <p:cNvSpPr>
            <a:spLocks noGrp="1"/>
          </p:cNvSpPr>
          <p:nvPr>
            <p:ph type="body" sz="quarter" idx="15"/>
          </p:nvPr>
        </p:nvSpPr>
        <p:spPr>
          <a:xfrm>
            <a:off x="1303200" y="2764022"/>
            <a:ext cx="21816000" cy="10224000"/>
          </a:xfrm>
        </p:spPr>
        <p:txBody>
          <a:bodyPr/>
          <a:lstStyle/>
          <a:p>
            <a:r>
              <a:rPr lang="fr-FR" altLang="fr-FR" dirty="0" err="1" smtClean="0"/>
              <a:t>SinBAD</a:t>
            </a:r>
            <a:r>
              <a:rPr lang="fr-FR" altLang="fr-FR" dirty="0" smtClean="0"/>
              <a:t> permet de configurer et d’administrer les sites web, </a:t>
            </a:r>
            <a:r>
              <a:rPr lang="fr-FR" altLang="fr-FR" dirty="0"/>
              <a:t>l</a:t>
            </a:r>
            <a:r>
              <a:rPr lang="fr-FR" altLang="fr-FR" dirty="0" smtClean="0"/>
              <a:t>’arborescence complète y est paramétrée. (avec une distinction pour la partie authentifiée et la partie vitrine )</a:t>
            </a:r>
            <a:endParaRPr lang="fr-FR" alt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6</a:t>
            </a:fld>
            <a:endParaRPr lang="fr-FR" dirty="0"/>
          </a:p>
        </p:txBody>
      </p:sp>
      <p:pic>
        <p:nvPicPr>
          <p:cNvPr id="8" name="Image 7"/>
          <p:cNvPicPr>
            <a:picLocks noChangeAspect="1"/>
          </p:cNvPicPr>
          <p:nvPr/>
        </p:nvPicPr>
        <p:blipFill>
          <a:blip r:embed="rId4"/>
          <a:stretch>
            <a:fillRect/>
          </a:stretch>
        </p:blipFill>
        <p:spPr>
          <a:xfrm>
            <a:off x="596453" y="4665825"/>
            <a:ext cx="9233359" cy="5784996"/>
          </a:xfrm>
          <a:prstGeom prst="rect">
            <a:avLst/>
          </a:prstGeom>
        </p:spPr>
      </p:pic>
      <p:cxnSp>
        <p:nvCxnSpPr>
          <p:cNvPr id="13" name="Connecteur droit avec flèche 12"/>
          <p:cNvCxnSpPr/>
          <p:nvPr/>
        </p:nvCxnSpPr>
        <p:spPr>
          <a:xfrm>
            <a:off x="1578000" y="5342021"/>
            <a:ext cx="9682667" cy="66931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Espace réservé du texte 1"/>
          <p:cNvSpPr txBox="1">
            <a:spLocks/>
          </p:cNvSpPr>
          <p:nvPr/>
        </p:nvSpPr>
        <p:spPr>
          <a:xfrm>
            <a:off x="1578000" y="10098156"/>
            <a:ext cx="8071425" cy="2654243"/>
          </a:xfrm>
          <a:prstGeom prst="rect">
            <a:avLst/>
          </a:prstGeom>
        </p:spPr>
        <p:txBody>
          <a:bodyPr vert="horz" lIns="91440" tIns="45720" rIns="91440" bIns="45720" rtlCol="0">
            <a:normAutofit/>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endParaRPr lang="fr-FR" dirty="0"/>
          </a:p>
        </p:txBody>
      </p:sp>
      <p:sp>
        <p:nvSpPr>
          <p:cNvPr id="9" name="Espace réservé du texte 1"/>
          <p:cNvSpPr txBox="1">
            <a:spLocks/>
          </p:cNvSpPr>
          <p:nvPr/>
        </p:nvSpPr>
        <p:spPr>
          <a:xfrm>
            <a:off x="1425600" y="1316592"/>
            <a:ext cx="8340192" cy="1243584"/>
          </a:xfrm>
          <a:prstGeom prst="rect">
            <a:avLst/>
          </a:prstGeom>
        </p:spPr>
        <p:txBody>
          <a:bodyPr vert="horz" lIns="91440" tIns="45720" rIns="91440" bIns="45720" rtlCol="0">
            <a:normAutofit fontScale="77500" lnSpcReduction="20000"/>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pPr marL="742950" indent="-742950">
              <a:buFont typeface="+mj-lt"/>
              <a:buAutoNum type="arabicPeriod"/>
            </a:pPr>
            <a:endParaRPr lang="fr-FR" dirty="0" smtClean="0"/>
          </a:p>
          <a:p>
            <a:pPr marL="1920856" lvl="1" indent="-1143000">
              <a:buFont typeface="+mj-lt"/>
              <a:buAutoNum type="arabicPeriod" startAt="2"/>
            </a:pPr>
            <a:r>
              <a:rPr lang="fr-FR" sz="6100" dirty="0" smtClean="0"/>
              <a:t>Le CMS </a:t>
            </a:r>
            <a:r>
              <a:rPr lang="fr-FR" sz="6100" dirty="0" err="1" smtClean="0"/>
              <a:t>SinBAD</a:t>
            </a:r>
            <a:endParaRPr lang="fr-FR" sz="6100" dirty="0"/>
          </a:p>
        </p:txBody>
      </p:sp>
      <p:sp>
        <p:nvSpPr>
          <p:cNvPr id="11" name="Titre 2"/>
          <p:cNvSpPr txBox="1">
            <a:spLocks/>
          </p:cNvSpPr>
          <p:nvPr/>
        </p:nvSpPr>
        <p:spPr>
          <a:xfrm>
            <a:off x="1425600" y="72000"/>
            <a:ext cx="21816000" cy="2160000"/>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2"/>
            </a:pPr>
            <a:r>
              <a:rPr lang="fr-FR" smtClean="0"/>
              <a:t>Introduction</a:t>
            </a:r>
            <a:endParaRPr lang="fr-FR" dirty="0"/>
          </a:p>
        </p:txBody>
      </p:sp>
    </p:spTree>
    <p:extLst>
      <p:ext uri="{BB962C8B-B14F-4D97-AF65-F5344CB8AC3E}">
        <p14:creationId xmlns:p14="http://schemas.microsoft.com/office/powerpoint/2010/main" val="725540415"/>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425600" y="2767614"/>
            <a:ext cx="21816000" cy="10224000"/>
          </a:xfrm>
        </p:spPr>
        <p:txBody>
          <a:bodyPr/>
          <a:lstStyle/>
          <a:p>
            <a:r>
              <a:rPr lang="fr-FR" altLang="fr-FR" dirty="0" smtClean="0"/>
              <a:t>Pour schématiser, sur une page internet, vous avez des zones comme celles du menu, ou la zone centrale qui permettra d’afficher votre application : </a:t>
            </a:r>
          </a:p>
          <a:p>
            <a:endParaRPr lang="fr-FR" alt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7</a:t>
            </a:fld>
            <a:endParaRPr lang="fr-FR" dirty="0"/>
          </a:p>
        </p:txBody>
      </p:sp>
      <p:sp>
        <p:nvSpPr>
          <p:cNvPr id="10" name="Espace réservé du texte 1"/>
          <p:cNvSpPr txBox="1">
            <a:spLocks/>
          </p:cNvSpPr>
          <p:nvPr/>
        </p:nvSpPr>
        <p:spPr>
          <a:xfrm>
            <a:off x="1578000" y="10098156"/>
            <a:ext cx="8071425" cy="2654243"/>
          </a:xfrm>
          <a:prstGeom prst="rect">
            <a:avLst/>
          </a:prstGeom>
        </p:spPr>
        <p:txBody>
          <a:bodyPr vert="horz" lIns="91440" tIns="45720" rIns="91440" bIns="45720" rtlCol="0">
            <a:normAutofit/>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endParaRPr lang="fr-FR" dirty="0"/>
          </a:p>
        </p:txBody>
      </p:sp>
      <p:pic>
        <p:nvPicPr>
          <p:cNvPr id="4" name="Image 3"/>
          <p:cNvPicPr>
            <a:picLocks noChangeAspect="1"/>
          </p:cNvPicPr>
          <p:nvPr/>
        </p:nvPicPr>
        <p:blipFill>
          <a:blip r:embed="rId3"/>
          <a:stretch>
            <a:fillRect/>
          </a:stretch>
        </p:blipFill>
        <p:spPr>
          <a:xfrm>
            <a:off x="3200401" y="4695501"/>
            <a:ext cx="15244762" cy="8334128"/>
          </a:xfrm>
          <a:prstGeom prst="rect">
            <a:avLst/>
          </a:prstGeom>
        </p:spPr>
      </p:pic>
      <p:sp>
        <p:nvSpPr>
          <p:cNvPr id="7" name="ZoneTexte 6"/>
          <p:cNvSpPr txBox="1"/>
          <p:nvPr/>
        </p:nvSpPr>
        <p:spPr>
          <a:xfrm>
            <a:off x="17571751" y="5546083"/>
            <a:ext cx="4785300"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fr-FR" sz="3000" dirty="0" smtClean="0"/>
              <a:t>menu</a:t>
            </a:r>
            <a:endParaRPr kumimoji="0" lang="fr-FR" sz="3000" b="0" i="0" u="none" strike="noStrike" cap="none" spc="0" normalizeH="0" baseline="0" dirty="0">
              <a:ln>
                <a:noFill/>
              </a:ln>
              <a:solidFill>
                <a:srgbClr val="000000"/>
              </a:solidFill>
              <a:effectLst/>
              <a:uFillTx/>
              <a:sym typeface="Helvetica Light"/>
            </a:endParaRPr>
          </a:p>
        </p:txBody>
      </p:sp>
      <p:sp>
        <p:nvSpPr>
          <p:cNvPr id="12" name="Rectangle 11"/>
          <p:cNvSpPr/>
          <p:nvPr/>
        </p:nvSpPr>
        <p:spPr>
          <a:xfrm>
            <a:off x="2400300" y="5119116"/>
            <a:ext cx="16764000" cy="898164"/>
          </a:xfrm>
          <a:prstGeom prst="rect">
            <a:avLst/>
          </a:prstGeom>
          <a:noFill/>
          <a:ln w="76200" cap="flat">
            <a:solidFill>
              <a:srgbClr val="FF0000"/>
            </a:solid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endParaRPr lang="fr-FR" sz="3200" dirty="0" err="1">
              <a:solidFill>
                <a:schemeClr val="bg1"/>
              </a:solidFill>
              <a:latin typeface="Swis721 BT Roman" charset="0"/>
              <a:ea typeface="Swis721 BT Roman" charset="0"/>
              <a:cs typeface="Swis721 BT Roman" charset="0"/>
            </a:endParaRPr>
          </a:p>
        </p:txBody>
      </p:sp>
      <p:sp>
        <p:nvSpPr>
          <p:cNvPr id="14" name="Rectangle 13"/>
          <p:cNvSpPr/>
          <p:nvPr/>
        </p:nvSpPr>
        <p:spPr>
          <a:xfrm>
            <a:off x="3200401" y="6161281"/>
            <a:ext cx="14622356" cy="6517614"/>
          </a:xfrm>
          <a:prstGeom prst="rect">
            <a:avLst/>
          </a:prstGeom>
          <a:noFill/>
          <a:ln w="76200" cap="flat">
            <a:solidFill>
              <a:srgbClr val="FF0000"/>
            </a:solidFill>
            <a:miter lim="400000"/>
          </a:ln>
          <a:effectLst>
            <a:outerShdw blurRad="825500" dist="165100" dir="5400000" algn="t" rotWithShape="0">
              <a:prstClr val="black">
                <a:alpha val="2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rmAutofit/>
          </a:bodyPr>
          <a:lstStyle/>
          <a:p>
            <a:pPr algn="ctr"/>
            <a:endParaRPr lang="fr-FR" sz="3200" dirty="0" err="1">
              <a:solidFill>
                <a:schemeClr val="bg1"/>
              </a:solidFill>
              <a:latin typeface="Swis721 BT Roman" charset="0"/>
              <a:ea typeface="Swis721 BT Roman" charset="0"/>
              <a:cs typeface="Swis721 BT Roman" charset="0"/>
            </a:endParaRPr>
          </a:p>
        </p:txBody>
      </p:sp>
      <p:sp>
        <p:nvSpPr>
          <p:cNvPr id="15" name="ZoneTexte 14"/>
          <p:cNvSpPr txBox="1"/>
          <p:nvPr/>
        </p:nvSpPr>
        <p:spPr>
          <a:xfrm>
            <a:off x="18135600" y="8257106"/>
            <a:ext cx="4785300" cy="10675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fr-FR" sz="3000" dirty="0" smtClean="0"/>
              <a:t>Zone centrale : votre application</a:t>
            </a:r>
            <a:endParaRPr kumimoji="0" lang="fr-FR" sz="3000" b="0" i="0" u="none" strike="noStrike" cap="none" spc="0" normalizeH="0" baseline="0" dirty="0">
              <a:ln>
                <a:noFill/>
              </a:ln>
              <a:solidFill>
                <a:srgbClr val="000000"/>
              </a:solidFill>
              <a:effectLst/>
              <a:uFillTx/>
              <a:sym typeface="Helvetica Light"/>
            </a:endParaRPr>
          </a:p>
        </p:txBody>
      </p:sp>
      <p:sp>
        <p:nvSpPr>
          <p:cNvPr id="11" name="Espace réservé du texte 1"/>
          <p:cNvSpPr txBox="1">
            <a:spLocks/>
          </p:cNvSpPr>
          <p:nvPr/>
        </p:nvSpPr>
        <p:spPr>
          <a:xfrm>
            <a:off x="1425600" y="1316592"/>
            <a:ext cx="8340192" cy="1243584"/>
          </a:xfrm>
          <a:prstGeom prst="rect">
            <a:avLst/>
          </a:prstGeom>
        </p:spPr>
        <p:txBody>
          <a:bodyPr vert="horz" lIns="91440" tIns="45720" rIns="91440" bIns="45720" rtlCol="0">
            <a:normAutofit fontScale="77500" lnSpcReduction="20000"/>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pPr marL="742950" indent="-742950">
              <a:buFont typeface="+mj-lt"/>
              <a:buAutoNum type="arabicPeriod"/>
            </a:pPr>
            <a:endParaRPr lang="fr-FR" dirty="0" smtClean="0"/>
          </a:p>
          <a:p>
            <a:pPr marL="1920856" lvl="1" indent="-1143000">
              <a:buFont typeface="+mj-lt"/>
              <a:buAutoNum type="arabicPeriod" startAt="2"/>
            </a:pPr>
            <a:r>
              <a:rPr lang="fr-FR" sz="6100" dirty="0" smtClean="0"/>
              <a:t>Le CMS </a:t>
            </a:r>
            <a:r>
              <a:rPr lang="fr-FR" sz="6100" dirty="0" err="1" smtClean="0"/>
              <a:t>SinBAD</a:t>
            </a:r>
            <a:endParaRPr lang="fr-FR" sz="6100" dirty="0"/>
          </a:p>
        </p:txBody>
      </p:sp>
      <p:sp>
        <p:nvSpPr>
          <p:cNvPr id="13" name="Titre 2"/>
          <p:cNvSpPr txBox="1">
            <a:spLocks/>
          </p:cNvSpPr>
          <p:nvPr/>
        </p:nvSpPr>
        <p:spPr>
          <a:xfrm>
            <a:off x="1425600" y="72000"/>
            <a:ext cx="21816000" cy="2160000"/>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2"/>
            </a:pPr>
            <a:r>
              <a:rPr lang="fr-FR" smtClean="0"/>
              <a:t>Introduction</a:t>
            </a:r>
            <a:endParaRPr lang="fr-FR" dirty="0"/>
          </a:p>
        </p:txBody>
      </p:sp>
    </p:spTree>
    <p:extLst>
      <p:ext uri="{BB962C8B-B14F-4D97-AF65-F5344CB8AC3E}">
        <p14:creationId xmlns:p14="http://schemas.microsoft.com/office/powerpoint/2010/main" val="1195959765"/>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425600" y="2838384"/>
            <a:ext cx="21816000" cy="10224000"/>
          </a:xfrm>
        </p:spPr>
        <p:txBody>
          <a:bodyPr/>
          <a:lstStyle/>
          <a:p>
            <a:r>
              <a:rPr lang="fr-FR" altLang="fr-FR" dirty="0" smtClean="0"/>
              <a:t>Le paramétrage des éléments se fait directement en test. </a:t>
            </a:r>
          </a:p>
          <a:p>
            <a:r>
              <a:rPr lang="fr-FR" altLang="fr-FR" dirty="0" smtClean="0"/>
              <a:t>L’atelier de publication permet de mettre les éléments dans l’environnement de recette puis production.</a:t>
            </a:r>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8</a:t>
            </a:fld>
            <a:endParaRPr lang="fr-FR" dirty="0"/>
          </a:p>
        </p:txBody>
      </p:sp>
      <p:pic>
        <p:nvPicPr>
          <p:cNvPr id="9" name="Image 8"/>
          <p:cNvPicPr>
            <a:picLocks noChangeAspect="1"/>
          </p:cNvPicPr>
          <p:nvPr/>
        </p:nvPicPr>
        <p:blipFill>
          <a:blip r:embed="rId3"/>
          <a:stretch>
            <a:fillRect/>
          </a:stretch>
        </p:blipFill>
        <p:spPr>
          <a:xfrm>
            <a:off x="1883579" y="5206724"/>
            <a:ext cx="11266449" cy="7058792"/>
          </a:xfrm>
          <a:prstGeom prst="rect">
            <a:avLst/>
          </a:prstGeom>
        </p:spPr>
      </p:pic>
      <p:pic>
        <p:nvPicPr>
          <p:cNvPr id="10" name="Image 9"/>
          <p:cNvPicPr>
            <a:picLocks noChangeAspect="1"/>
          </p:cNvPicPr>
          <p:nvPr/>
        </p:nvPicPr>
        <p:blipFill>
          <a:blip r:embed="rId4"/>
          <a:stretch>
            <a:fillRect/>
          </a:stretch>
        </p:blipFill>
        <p:spPr>
          <a:xfrm>
            <a:off x="11026008" y="5422724"/>
            <a:ext cx="12215592" cy="7257800"/>
          </a:xfrm>
          <a:prstGeom prst="rect">
            <a:avLst/>
          </a:prstGeom>
        </p:spPr>
      </p:pic>
      <p:sp>
        <p:nvSpPr>
          <p:cNvPr id="8" name="Espace réservé du texte 1"/>
          <p:cNvSpPr txBox="1">
            <a:spLocks/>
          </p:cNvSpPr>
          <p:nvPr/>
        </p:nvSpPr>
        <p:spPr>
          <a:xfrm>
            <a:off x="1425600" y="1316592"/>
            <a:ext cx="8340192" cy="1243584"/>
          </a:xfrm>
          <a:prstGeom prst="rect">
            <a:avLst/>
          </a:prstGeom>
        </p:spPr>
        <p:txBody>
          <a:bodyPr vert="horz" lIns="91440" tIns="45720" rIns="91440" bIns="45720" rtlCol="0">
            <a:normAutofit fontScale="77500" lnSpcReduction="20000"/>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pPr marL="742950" indent="-742950">
              <a:buFont typeface="+mj-lt"/>
              <a:buAutoNum type="arabicPeriod"/>
            </a:pPr>
            <a:endParaRPr lang="fr-FR" dirty="0" smtClean="0"/>
          </a:p>
          <a:p>
            <a:pPr marL="1920856" lvl="1" indent="-1143000">
              <a:buFont typeface="+mj-lt"/>
              <a:buAutoNum type="arabicPeriod" startAt="2"/>
            </a:pPr>
            <a:r>
              <a:rPr lang="fr-FR" sz="6100" dirty="0" smtClean="0"/>
              <a:t>Le CMS </a:t>
            </a:r>
            <a:r>
              <a:rPr lang="fr-FR" sz="6100" dirty="0" err="1" smtClean="0"/>
              <a:t>SinBAD</a:t>
            </a:r>
            <a:endParaRPr lang="fr-FR" sz="6100" dirty="0"/>
          </a:p>
        </p:txBody>
      </p:sp>
      <p:sp>
        <p:nvSpPr>
          <p:cNvPr id="11" name="Titre 2"/>
          <p:cNvSpPr txBox="1">
            <a:spLocks/>
          </p:cNvSpPr>
          <p:nvPr/>
        </p:nvSpPr>
        <p:spPr>
          <a:xfrm>
            <a:off x="1425600" y="72000"/>
            <a:ext cx="21816000" cy="2160000"/>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2"/>
            </a:pPr>
            <a:r>
              <a:rPr lang="fr-FR" smtClean="0"/>
              <a:t>Introduction</a:t>
            </a:r>
            <a:endParaRPr lang="fr-FR" dirty="0"/>
          </a:p>
        </p:txBody>
      </p:sp>
    </p:spTree>
    <p:extLst>
      <p:ext uri="{BB962C8B-B14F-4D97-AF65-F5344CB8AC3E}">
        <p14:creationId xmlns:p14="http://schemas.microsoft.com/office/powerpoint/2010/main" val="151740830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5"/>
          </p:nvPr>
        </p:nvSpPr>
        <p:spPr>
          <a:xfrm>
            <a:off x="1303200" y="2876400"/>
            <a:ext cx="15071699" cy="10224000"/>
          </a:xfrm>
        </p:spPr>
        <p:txBody>
          <a:bodyPr>
            <a:normAutofit/>
          </a:bodyPr>
          <a:lstStyle/>
          <a:p>
            <a:r>
              <a:rPr lang="fr-FR" dirty="0" smtClean="0"/>
              <a:t>L’atelier de publication permet de passer en recette ou en production : </a:t>
            </a:r>
          </a:p>
          <a:p>
            <a:pPr marL="571500" indent="-571500">
              <a:buFontTx/>
              <a:buChar char="-"/>
            </a:pPr>
            <a:r>
              <a:rPr lang="fr-FR" dirty="0"/>
              <a:t>l</a:t>
            </a:r>
            <a:r>
              <a:rPr lang="fr-FR" dirty="0" smtClean="0"/>
              <a:t>es menus, pages et gabarit</a:t>
            </a:r>
          </a:p>
          <a:p>
            <a:pPr marL="571500" indent="-571500">
              <a:buFontTx/>
              <a:buChar char="-"/>
            </a:pPr>
            <a:r>
              <a:rPr lang="fr-FR" dirty="0" smtClean="0"/>
              <a:t>les fichiers</a:t>
            </a:r>
          </a:p>
          <a:p>
            <a:endParaRPr lang="fr-FR" dirty="0" smtClean="0"/>
          </a:p>
          <a:p>
            <a:r>
              <a:rPr lang="fr-FR" dirty="0" smtClean="0"/>
              <a:t>La mise en recette impacte aussi bien la recette courte que longue.</a:t>
            </a:r>
          </a:p>
          <a:p>
            <a:endParaRPr lang="fr-FR" dirty="0" smtClean="0"/>
          </a:p>
          <a:p>
            <a:r>
              <a:rPr lang="fr-FR" dirty="0" smtClean="0"/>
              <a:t>La mise en production impacte également l’environnement de formation (QI)</a:t>
            </a:r>
          </a:p>
          <a:p>
            <a:endParaRPr lang="fr-FR" dirty="0"/>
          </a:p>
          <a:p>
            <a:r>
              <a:rPr lang="fr-FR" dirty="0" smtClean="0"/>
              <a:t>Les publications sont à la charge des webmasters (vitrine) ou de 5410/20 (transactionnel – mais pas la définition de l’application).</a:t>
            </a:r>
            <a:endParaRPr lang="fr-FR" dirty="0"/>
          </a:p>
        </p:txBody>
      </p:sp>
      <p:sp>
        <p:nvSpPr>
          <p:cNvPr id="5" name="Espace réservé du numéro de diapositive 4"/>
          <p:cNvSpPr>
            <a:spLocks noGrp="1"/>
          </p:cNvSpPr>
          <p:nvPr>
            <p:ph type="sldNum" sz="quarter" idx="17"/>
          </p:nvPr>
        </p:nvSpPr>
        <p:spPr/>
        <p:txBody>
          <a:bodyPr/>
          <a:lstStyle/>
          <a:p>
            <a:fld id="{86CB4B4D-7CA3-9044-876B-883B54F8677D}" type="slidenum">
              <a:rPr lang="fr-FR" smtClean="0"/>
              <a:pPr/>
              <a:t>9</a:t>
            </a:fld>
            <a:endParaRPr lang="fr-FR" dirty="0"/>
          </a:p>
        </p:txBody>
      </p:sp>
      <p:pic>
        <p:nvPicPr>
          <p:cNvPr id="7" name="Image 6"/>
          <p:cNvPicPr>
            <a:picLocks noChangeAspect="1"/>
          </p:cNvPicPr>
          <p:nvPr/>
        </p:nvPicPr>
        <p:blipFill rotWithShape="1">
          <a:blip r:embed="rId3"/>
          <a:srcRect r="72446"/>
          <a:stretch/>
        </p:blipFill>
        <p:spPr>
          <a:xfrm>
            <a:off x="16897489" y="1391478"/>
            <a:ext cx="5198027" cy="11208522"/>
          </a:xfrm>
          <a:prstGeom prst="rect">
            <a:avLst/>
          </a:prstGeom>
        </p:spPr>
      </p:pic>
      <p:sp>
        <p:nvSpPr>
          <p:cNvPr id="6" name="Espace réservé du texte 1"/>
          <p:cNvSpPr txBox="1">
            <a:spLocks/>
          </p:cNvSpPr>
          <p:nvPr/>
        </p:nvSpPr>
        <p:spPr>
          <a:xfrm>
            <a:off x="1425600" y="1316592"/>
            <a:ext cx="8340192" cy="1243584"/>
          </a:xfrm>
          <a:prstGeom prst="rect">
            <a:avLst/>
          </a:prstGeom>
        </p:spPr>
        <p:txBody>
          <a:bodyPr vert="horz" lIns="91440" tIns="45720" rIns="91440" bIns="45720" rtlCol="0">
            <a:normAutofit fontScale="77500" lnSpcReduction="20000"/>
          </a:bodyPr>
          <a:lstStyle>
            <a:lvl1pPr marL="0" marR="0" indent="0" algn="l" defTabSz="438139" eaLnBrk="1" latinLnBrk="0" hangingPunct="1">
              <a:lnSpc>
                <a:spcPct val="100000"/>
              </a:lnSpc>
              <a:spcBef>
                <a:spcPts val="1125"/>
              </a:spcBef>
              <a:spcAft>
                <a:spcPts val="0"/>
              </a:spcAft>
              <a:buClrTx/>
              <a:buSzTx/>
              <a:buFontTx/>
              <a:buNone/>
              <a:tabLst/>
              <a:defRPr sz="4000" b="0" i="0" u="none" strike="noStrike" cap="none" spc="0" baseline="0">
                <a:ln>
                  <a:noFill/>
                </a:ln>
                <a:solidFill>
                  <a:srgbClr val="01398C"/>
                </a:solidFill>
                <a:uFillTx/>
                <a:latin typeface="+mn-lt"/>
                <a:ea typeface="Segoe UI Light" panose="020B0502040204020203" pitchFamily="34" charset="0"/>
                <a:cs typeface="Segoe UI Light" panose="020B0502040204020203" pitchFamily="34" charset="0"/>
                <a:sym typeface="Swis721 BT"/>
              </a:defRPr>
            </a:lvl1pPr>
            <a:lvl2pPr marL="777856" marR="0" indent="-444489" algn="l" defTabSz="438139" eaLnBrk="1" latinLnBrk="0" hangingPunct="1">
              <a:lnSpc>
                <a:spcPct val="100000"/>
              </a:lnSpc>
              <a:spcBef>
                <a:spcPts val="1126"/>
              </a:spcBef>
              <a:spcAft>
                <a:spcPts val="0"/>
              </a:spcAft>
              <a:buClr>
                <a:srgbClr val="E7473D"/>
              </a:buClr>
              <a:buSzPct val="100000"/>
              <a:buFont typeface="Wingdings" panose="05000000000000000000" pitchFamily="2" charset="2"/>
              <a:buChar char="§"/>
              <a:tabLst/>
              <a:defRPr sz="3600" b="0" i="0" u="none" strike="noStrike" cap="none" spc="0" baseline="0">
                <a:ln>
                  <a:noFill/>
                </a:ln>
                <a:solidFill>
                  <a:srgbClr val="00398C"/>
                </a:solidFill>
                <a:uFillTx/>
                <a:latin typeface="+mn-lt"/>
                <a:ea typeface="Segoe UI Semilight" panose="020B0402040204020203" pitchFamily="34" charset="0"/>
                <a:cs typeface="Segoe UI Semilight" panose="020B0402040204020203" pitchFamily="34" charset="0"/>
                <a:sym typeface="Swis721 BT"/>
              </a:defRPr>
            </a:lvl2pPr>
            <a:lvl3pPr marL="1111223"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32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3pPr>
            <a:lvl4pPr marL="1444589"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800" b="0" i="0" u="none" strike="noStrike" cap="none" spc="0" baseline="0">
                <a:ln>
                  <a:noFill/>
                </a:ln>
                <a:solidFill>
                  <a:srgbClr val="01398C"/>
                </a:solidFill>
                <a:uFillTx/>
                <a:latin typeface="+mn-lt"/>
                <a:ea typeface="Segoe UI Semilight" panose="020B0402040204020203" pitchFamily="34" charset="0"/>
                <a:cs typeface="Segoe UI Semilight" panose="020B0402040204020203" pitchFamily="34" charset="0"/>
                <a:sym typeface="Swis721 BT"/>
              </a:defRPr>
            </a:lvl4pPr>
            <a:lvl5pPr marL="1777955" marR="0" indent="-444489" algn="l" defTabSz="438139" eaLnBrk="1" latinLnBrk="0" hangingPunct="1">
              <a:lnSpc>
                <a:spcPct val="100000"/>
              </a:lnSpc>
              <a:spcBef>
                <a:spcPts val="1126"/>
              </a:spcBef>
              <a:spcAft>
                <a:spcPts val="0"/>
              </a:spcAft>
              <a:buClr>
                <a:srgbClr val="A6AAA9"/>
              </a:buClr>
              <a:buSzPct val="100000"/>
              <a:buFont typeface="Wingdings" panose="05000000000000000000" pitchFamily="2" charset="2"/>
              <a:buChar char="§"/>
              <a:tabLst/>
              <a:defRPr sz="2400" b="0" i="0" u="none" strike="noStrike" cap="none" spc="0" baseline="0">
                <a:ln>
                  <a:noFill/>
                </a:ln>
                <a:solidFill>
                  <a:srgbClr val="535252"/>
                </a:solidFill>
                <a:uFillTx/>
                <a:latin typeface="+mn-lt"/>
                <a:ea typeface="Segoe UI Semilight" panose="020B0402040204020203" pitchFamily="34" charset="0"/>
                <a:cs typeface="Segoe UI Semilight" panose="020B0402040204020203" pitchFamily="34" charset="0"/>
                <a:sym typeface="Swis721 BT"/>
              </a:defRPr>
            </a:lvl5pPr>
            <a:lvl6pPr marL="21113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6pPr>
            <a:lvl7pPr marL="2444689"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7pPr>
            <a:lvl8pPr marL="2778056"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8pPr>
            <a:lvl9pPr marL="3111422" marR="0" indent="-444489" algn="l" defTabSz="438139" eaLnBrk="1" latinLnBrk="0" hangingPunct="1">
              <a:lnSpc>
                <a:spcPct val="90000"/>
              </a:lnSpc>
              <a:spcBef>
                <a:spcPts val="1125"/>
              </a:spcBef>
              <a:spcAft>
                <a:spcPts val="0"/>
              </a:spcAft>
              <a:buClrTx/>
              <a:buSzPct val="75000"/>
              <a:buFontTx/>
              <a:buChar char="•"/>
              <a:tabLst/>
              <a:defRPr sz="3600" b="0" i="0" u="none" strike="noStrike" cap="none" spc="0" baseline="0">
                <a:ln>
                  <a:noFill/>
                </a:ln>
                <a:solidFill>
                  <a:srgbClr val="013A8D"/>
                </a:solidFill>
                <a:uFillTx/>
                <a:latin typeface="Swis721 BT"/>
                <a:ea typeface="Swis721 BT"/>
                <a:cs typeface="Swis721 BT"/>
                <a:sym typeface="Swis721 BT"/>
              </a:defRPr>
            </a:lvl9pPr>
          </a:lstStyle>
          <a:p>
            <a:pPr marL="742950" indent="-742950">
              <a:buFont typeface="+mj-lt"/>
              <a:buAutoNum type="arabicPeriod"/>
            </a:pPr>
            <a:endParaRPr lang="fr-FR" dirty="0" smtClean="0"/>
          </a:p>
          <a:p>
            <a:pPr marL="1920856" lvl="1" indent="-1143000">
              <a:buFont typeface="+mj-lt"/>
              <a:buAutoNum type="arabicPeriod" startAt="2"/>
            </a:pPr>
            <a:r>
              <a:rPr lang="fr-FR" sz="6100" dirty="0" smtClean="0"/>
              <a:t>Le CMS </a:t>
            </a:r>
            <a:r>
              <a:rPr lang="fr-FR" sz="6100" dirty="0" err="1" smtClean="0"/>
              <a:t>SinBAD</a:t>
            </a:r>
            <a:endParaRPr lang="fr-FR" sz="6100" dirty="0"/>
          </a:p>
        </p:txBody>
      </p:sp>
      <p:sp>
        <p:nvSpPr>
          <p:cNvPr id="8" name="Titre 2"/>
          <p:cNvSpPr txBox="1">
            <a:spLocks/>
          </p:cNvSpPr>
          <p:nvPr/>
        </p:nvSpPr>
        <p:spPr>
          <a:xfrm>
            <a:off x="1425600" y="72000"/>
            <a:ext cx="21816000" cy="2160000"/>
          </a:xfrm>
          <a:prstGeom prst="rect">
            <a:avLst/>
          </a:prstGeom>
        </p:spPr>
        <p:txBody>
          <a:bodyPr vert="horz" lIns="91440" tIns="45720" rIns="91440" bIns="45720" rtlCol="0" anchor="ctr">
            <a:normAutofit/>
          </a:bodyPr>
          <a:lstStyle>
            <a:lvl1pPr marL="0" marR="0" indent="0" algn="l" defTabSz="438139" eaLnBrk="1" latinLnBrk="0" hangingPunct="1">
              <a:lnSpc>
                <a:spcPct val="90000"/>
              </a:lnSpc>
              <a:spcBef>
                <a:spcPts val="0"/>
              </a:spcBef>
              <a:spcAft>
                <a:spcPts val="0"/>
              </a:spcAft>
              <a:buClrTx/>
              <a:buSzTx/>
              <a:buFontTx/>
              <a:buNone/>
              <a:tabLst/>
              <a:defRPr sz="5800" b="0" i="0" u="none" strike="noStrike" cap="none" spc="0" baseline="0">
                <a:ln>
                  <a:noFill/>
                </a:ln>
                <a:solidFill>
                  <a:srgbClr val="01398C"/>
                </a:solidFill>
                <a:uFillTx/>
                <a:latin typeface="Segoe UI Semibold" panose="020B0702040204020203" pitchFamily="34" charset="0"/>
                <a:ea typeface="Segoe UI Semibold" panose="020B0702040204020203" pitchFamily="34" charset="0"/>
                <a:cs typeface="Segoe UI Semibold" panose="020B0702040204020203" pitchFamily="34" charset="0"/>
                <a:sym typeface="Swis721 BT"/>
              </a:defRPr>
            </a:lvl1pPr>
            <a:lvl2pPr marL="0" marR="0" indent="17144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2pPr>
            <a:lvl3pPr marL="0" marR="0" indent="342892"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3pPr>
            <a:lvl4pPr marL="0" marR="0" indent="514337"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4pPr>
            <a:lvl5pPr marL="0" marR="0" indent="685783"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5pPr>
            <a:lvl6pPr marL="0" marR="0" indent="857228"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6pPr>
            <a:lvl7pPr marL="0" marR="0" indent="1028675"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7pPr>
            <a:lvl8pPr marL="0" marR="0" indent="1200120"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8pPr>
            <a:lvl9pPr marL="0" marR="0" indent="1371566" algn="l" defTabSz="438139" eaLnBrk="1" latinLnBrk="0" hangingPunct="1">
              <a:lnSpc>
                <a:spcPct val="90000"/>
              </a:lnSpc>
              <a:spcBef>
                <a:spcPts val="0"/>
              </a:spcBef>
              <a:spcAft>
                <a:spcPts val="0"/>
              </a:spcAft>
              <a:buClrTx/>
              <a:buSzTx/>
              <a:buFontTx/>
              <a:buNone/>
              <a:tabLst/>
              <a:defRPr sz="4350" b="1" i="0" u="none" strike="noStrike" cap="none" spc="0" baseline="0">
                <a:ln>
                  <a:noFill/>
                </a:ln>
                <a:solidFill>
                  <a:srgbClr val="013A8D"/>
                </a:solidFill>
                <a:uFillTx/>
                <a:latin typeface="Swis721 BT"/>
                <a:ea typeface="Swis721 BT"/>
                <a:cs typeface="Swis721 BT"/>
                <a:sym typeface="Swis721 BT"/>
              </a:defRPr>
            </a:lvl9pPr>
          </a:lstStyle>
          <a:p>
            <a:pPr marL="1143000" indent="-1143000">
              <a:buFont typeface="+mj-lt"/>
              <a:buAutoNum type="arabicPeriod" startAt="2"/>
            </a:pPr>
            <a:r>
              <a:rPr lang="fr-FR" smtClean="0"/>
              <a:t>Introduction</a:t>
            </a:r>
            <a:endParaRPr lang="fr-FR" dirty="0"/>
          </a:p>
        </p:txBody>
      </p:sp>
    </p:spTree>
    <p:extLst>
      <p:ext uri="{BB962C8B-B14F-4D97-AF65-F5344CB8AC3E}">
        <p14:creationId xmlns:p14="http://schemas.microsoft.com/office/powerpoint/2010/main" val="196993472"/>
      </p:ext>
    </p:extLst>
  </p:cSld>
  <p:clrMapOvr>
    <a:masterClrMapping/>
  </p:clrMapOvr>
  <p:transition spd="med"/>
  <p:timing>
    <p:tnLst>
      <p:par>
        <p:cTn id="1" dur="indefinite" restart="never" nodeType="tmRoot"/>
      </p:par>
    </p:tnLst>
  </p:timing>
</p:sld>
</file>

<file path=ppt/theme/_rels/theme5.xml.rels><?xml version="1.0" encoding="UTF-8" standalone="yes"?>
<Relationships xmlns="http://schemas.openxmlformats.org/package/2006/relationships"><Relationship Id="rId1" Type="http://schemas.openxmlformats.org/officeDocument/2006/relationships/image" Target="../media/image6.png"/></Relationships>
</file>

<file path=ppt/theme/theme1.xml><?xml version="1.0" encoding="utf-8"?>
<a:theme xmlns:a="http://schemas.openxmlformats.org/drawingml/2006/main" name="White">
  <a:themeElements>
    <a:clrScheme name="CouleursEI">
      <a:dk1>
        <a:srgbClr val="01398C"/>
      </a:dk1>
      <a:lt1>
        <a:srgbClr val="FFFFFF"/>
      </a:lt1>
      <a:dk2>
        <a:srgbClr val="002060"/>
      </a:dk2>
      <a:lt2>
        <a:srgbClr val="FFFFFF"/>
      </a:lt2>
      <a:accent1>
        <a:srgbClr val="515151"/>
      </a:accent1>
      <a:accent2>
        <a:srgbClr val="C00000"/>
      </a:accent2>
      <a:accent3>
        <a:srgbClr val="0089C8"/>
      </a:accent3>
      <a:accent4>
        <a:srgbClr val="FFC000"/>
      </a:accent4>
      <a:accent5>
        <a:srgbClr val="7F155F"/>
      </a:accent5>
      <a:accent6>
        <a:srgbClr val="00B050"/>
      </a:accent6>
      <a:hlink>
        <a:srgbClr val="008080"/>
      </a:hlink>
      <a:folHlink>
        <a:srgbClr val="C00000"/>
      </a:folHlink>
    </a:clrScheme>
    <a:fontScheme name="PolicesEI">
      <a:majorFont>
        <a:latin typeface="Segoe UI Semibold"/>
        <a:ea typeface=""/>
        <a:cs typeface=""/>
      </a:majorFont>
      <a:minorFont>
        <a:latin typeface="Segoe UI"/>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7473D"/>
        </a:solidFill>
        <a:ln w="12700" cap="flat">
          <a:noFill/>
          <a:miter lim="400000"/>
        </a:ln>
        <a:effectLst>
          <a:outerShdw blurRad="825500" dist="165100" dir="5400000" algn="t" rotWithShape="0">
            <a:prstClr val="black">
              <a:alpha val="20000"/>
            </a:prstClr>
          </a:outerShdw>
        </a:effectLst>
        <a:sp3d/>
      </a:spPr>
      <a:bodyPr rot="0" spcFirstLastPara="1" vertOverflow="overflow" horzOverflow="overflow" vert="horz" wrap="square" lIns="71437" tIns="71437" rIns="71437" bIns="71437" numCol="1" spcCol="38100" rtlCol="0" anchor="ctr">
        <a:normAutofit/>
      </a:bodyPr>
      <a:lstStyle>
        <a:defPPr>
          <a:defRPr sz="3200" dirty="0" err="1">
            <a:solidFill>
              <a:schemeClr val="bg1"/>
            </a:solidFill>
            <a:latin typeface="Swis721 BT Roman" charset="0"/>
            <a:ea typeface="Swis721 BT Roman" charset="0"/>
            <a:cs typeface="Swis721 BT Roman" charset="0"/>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Modele_presentation_avec_sigle_EI.potx" id="{10E80E4D-5070-48CD-BD2E-4CE4430F2B96}" vid="{67105549-AB76-4257-82B2-8BB24D7C3DD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Modele_presentation_avec_sigle_EI</Template>
  <TotalTime>0</TotalTime>
  <Words>3687</Words>
  <Application>Microsoft Office PowerPoint</Application>
  <PresentationFormat>Personnalisé</PresentationFormat>
  <Paragraphs>468</Paragraphs>
  <Slides>51</Slides>
  <Notes>40</Notes>
  <HiddenSlides>0</HiddenSlides>
  <MMClips>0</MMClips>
  <ScaleCrop>false</ScaleCrop>
  <HeadingPairs>
    <vt:vector size="6" baseType="variant">
      <vt:variant>
        <vt:lpstr>Polices utilisées</vt:lpstr>
      </vt:variant>
      <vt:variant>
        <vt:i4>14</vt:i4>
      </vt:variant>
      <vt:variant>
        <vt:lpstr>Thème</vt:lpstr>
      </vt:variant>
      <vt:variant>
        <vt:i4>4</vt:i4>
      </vt:variant>
      <vt:variant>
        <vt:lpstr>Titres des diapositives</vt:lpstr>
      </vt:variant>
      <vt:variant>
        <vt:i4>51</vt:i4>
      </vt:variant>
    </vt:vector>
  </HeadingPairs>
  <TitlesOfParts>
    <vt:vector size="69" baseType="lpstr">
      <vt:lpstr>Arial</vt:lpstr>
      <vt:lpstr>Calibri</vt:lpstr>
      <vt:lpstr>Calibri Light</vt:lpstr>
      <vt:lpstr>Helvetica Light</vt:lpstr>
      <vt:lpstr>Helvetica Neue</vt:lpstr>
      <vt:lpstr>Segoe UI</vt:lpstr>
      <vt:lpstr>Segoe UI Black</vt:lpstr>
      <vt:lpstr>Segoe UI Light</vt:lpstr>
      <vt:lpstr>Segoe UI Semibold</vt:lpstr>
      <vt:lpstr>Segoe UI Semilight</vt:lpstr>
      <vt:lpstr>Swis721 BT</vt:lpstr>
      <vt:lpstr>Swis721 BT Roman</vt:lpstr>
      <vt:lpstr>Swis721 Lt BT</vt:lpstr>
      <vt:lpstr>Wingdings</vt:lpstr>
      <vt:lpstr>White</vt:lpstr>
      <vt:lpstr>Thème Office</vt:lpstr>
      <vt:lpstr>1_Thème Office</vt:lpstr>
      <vt:lpstr>2_Thème Office</vt:lpstr>
      <vt:lpstr>Ajouter son application sur un site Web EI</vt:lpstr>
      <vt:lpstr>Déroulement de la formation</vt:lpstr>
      <vt:lpstr>Objectif de cet e-learning</vt:lpstr>
      <vt:lpstr>Présentation PowerPoint</vt:lpstr>
      <vt:lpstr>Introduction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Bilan e-learning</vt:lpstr>
      <vt:lpstr>QUIZZ – validation des connaissances</vt:lpstr>
      <vt:lpstr>QUIZZ – Corrections</vt:lpstr>
      <vt:lpstr>Liens pratiques :</vt:lpstr>
      <vt:lpstr>L’application doit contrôler son accès (prérequis)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Bilan e-learning</vt:lpstr>
      <vt:lpstr>QUIZZ – validation des connaissances</vt:lpstr>
      <vt:lpstr>QUIZZ – Corrections</vt:lpstr>
      <vt:lpstr>Présentation PowerPoint</vt:lpstr>
      <vt:lpstr>Présentation PowerPoint</vt:lpstr>
      <vt:lpstr>Présentation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Ajouter son application sur un site Web EI</dc:title>
  <dc:creator/>
  <cp:keywords>support de formation qui traite de la publication d’une application sur un site web EI via sinbad</cp:keywords>
  <dc:description>Equipe EIPI100</dc:description>
  <cp:lastModifiedBy/>
  <cp:revision>1</cp:revision>
  <dcterms:created xsi:type="dcterms:W3CDTF">2018-11-22T08:59:40Z</dcterms:created>
  <dcterms:modified xsi:type="dcterms:W3CDTF">2023-05-02T09:48:52Z</dcterms:modified>
</cp:coreProperties>
</file>